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56" r:id="rId2"/>
    <p:sldId id="257" r:id="rId3"/>
    <p:sldId id="269" r:id="rId4"/>
    <p:sldId id="258" r:id="rId5"/>
    <p:sldId id="271" r:id="rId6"/>
    <p:sldId id="272" r:id="rId7"/>
    <p:sldId id="267" r:id="rId8"/>
    <p:sldId id="265" r:id="rId9"/>
    <p:sldId id="266" r:id="rId10"/>
    <p:sldId id="259" r:id="rId11"/>
    <p:sldId id="260" r:id="rId12"/>
    <p:sldId id="261" r:id="rId13"/>
    <p:sldId id="264" r:id="rId14"/>
    <p:sldId id="263" r:id="rId15"/>
    <p:sldId id="270" r:id="rId1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5" d="100"/>
          <a:sy n="65" d="100"/>
        </p:scale>
        <p:origin x="66"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94390A6-7E2F-430C-80AC-2FC419E6861A}"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D0A47D-ECD4-4686-88E7-FE72807A0540}" type="slidenum">
              <a:rPr lang="en-US" smtClean="0"/>
              <a:t>‹#›</a:t>
            </a:fld>
            <a:endParaRPr lang="en-US"/>
          </a:p>
        </p:txBody>
      </p:sp>
    </p:spTree>
    <p:extLst>
      <p:ext uri="{BB962C8B-B14F-4D97-AF65-F5344CB8AC3E}">
        <p14:creationId xmlns:p14="http://schemas.microsoft.com/office/powerpoint/2010/main" val="1561608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94390A6-7E2F-430C-80AC-2FC419E6861A}"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D0A47D-ECD4-4686-88E7-FE72807A0540}" type="slidenum">
              <a:rPr lang="en-US" smtClean="0"/>
              <a:t>‹#›</a:t>
            </a:fld>
            <a:endParaRPr lang="en-US"/>
          </a:p>
        </p:txBody>
      </p:sp>
    </p:spTree>
    <p:extLst>
      <p:ext uri="{BB962C8B-B14F-4D97-AF65-F5344CB8AC3E}">
        <p14:creationId xmlns:p14="http://schemas.microsoft.com/office/powerpoint/2010/main" val="411219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94390A6-7E2F-430C-80AC-2FC419E6861A}"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D0A47D-ECD4-4686-88E7-FE72807A054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02220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94390A6-7E2F-430C-80AC-2FC419E6861A}"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D0A47D-ECD4-4686-88E7-FE72807A0540}" type="slidenum">
              <a:rPr lang="en-US" smtClean="0"/>
              <a:t>‹#›</a:t>
            </a:fld>
            <a:endParaRPr lang="en-US"/>
          </a:p>
        </p:txBody>
      </p:sp>
    </p:spTree>
    <p:extLst>
      <p:ext uri="{BB962C8B-B14F-4D97-AF65-F5344CB8AC3E}">
        <p14:creationId xmlns:p14="http://schemas.microsoft.com/office/powerpoint/2010/main" val="688371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94390A6-7E2F-430C-80AC-2FC419E6861A}"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D0A47D-ECD4-4686-88E7-FE72807A054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22086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94390A6-7E2F-430C-80AC-2FC419E6861A}"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D0A47D-ECD4-4686-88E7-FE72807A0540}" type="slidenum">
              <a:rPr lang="en-US" smtClean="0"/>
              <a:t>‹#›</a:t>
            </a:fld>
            <a:endParaRPr lang="en-US"/>
          </a:p>
        </p:txBody>
      </p:sp>
    </p:spTree>
    <p:extLst>
      <p:ext uri="{BB962C8B-B14F-4D97-AF65-F5344CB8AC3E}">
        <p14:creationId xmlns:p14="http://schemas.microsoft.com/office/powerpoint/2010/main" val="2653313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4390A6-7E2F-430C-80AC-2FC419E6861A}"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D0A47D-ECD4-4686-88E7-FE72807A0540}" type="slidenum">
              <a:rPr lang="en-US" smtClean="0"/>
              <a:t>‹#›</a:t>
            </a:fld>
            <a:endParaRPr lang="en-US"/>
          </a:p>
        </p:txBody>
      </p:sp>
    </p:spTree>
    <p:extLst>
      <p:ext uri="{BB962C8B-B14F-4D97-AF65-F5344CB8AC3E}">
        <p14:creationId xmlns:p14="http://schemas.microsoft.com/office/powerpoint/2010/main" val="3765688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4390A6-7E2F-430C-80AC-2FC419E6861A}"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D0A47D-ECD4-4686-88E7-FE72807A0540}" type="slidenum">
              <a:rPr lang="en-US" smtClean="0"/>
              <a:t>‹#›</a:t>
            </a:fld>
            <a:endParaRPr lang="en-US"/>
          </a:p>
        </p:txBody>
      </p:sp>
    </p:spTree>
    <p:extLst>
      <p:ext uri="{BB962C8B-B14F-4D97-AF65-F5344CB8AC3E}">
        <p14:creationId xmlns:p14="http://schemas.microsoft.com/office/powerpoint/2010/main" val="3253136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4390A6-7E2F-430C-80AC-2FC419E6861A}"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D0A47D-ECD4-4686-88E7-FE72807A0540}" type="slidenum">
              <a:rPr lang="en-US" smtClean="0"/>
              <a:t>‹#›</a:t>
            </a:fld>
            <a:endParaRPr lang="en-US"/>
          </a:p>
        </p:txBody>
      </p:sp>
    </p:spTree>
    <p:extLst>
      <p:ext uri="{BB962C8B-B14F-4D97-AF65-F5344CB8AC3E}">
        <p14:creationId xmlns:p14="http://schemas.microsoft.com/office/powerpoint/2010/main" val="2826172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94390A6-7E2F-430C-80AC-2FC419E6861A}"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D0A47D-ECD4-4686-88E7-FE72807A0540}" type="slidenum">
              <a:rPr lang="en-US" smtClean="0"/>
              <a:t>‹#›</a:t>
            </a:fld>
            <a:endParaRPr lang="en-US"/>
          </a:p>
        </p:txBody>
      </p:sp>
    </p:spTree>
    <p:extLst>
      <p:ext uri="{BB962C8B-B14F-4D97-AF65-F5344CB8AC3E}">
        <p14:creationId xmlns:p14="http://schemas.microsoft.com/office/powerpoint/2010/main" val="1986621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94390A6-7E2F-430C-80AC-2FC419E6861A}" type="datetimeFigureOut">
              <a:rPr lang="en-US" smtClean="0"/>
              <a:t>5/1/2018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D0A47D-ECD4-4686-88E7-FE72807A0540}" type="slidenum">
              <a:rPr lang="en-US" smtClean="0"/>
              <a:t>‹#›</a:t>
            </a:fld>
            <a:endParaRPr lang="en-US"/>
          </a:p>
        </p:txBody>
      </p:sp>
    </p:spTree>
    <p:extLst>
      <p:ext uri="{BB962C8B-B14F-4D97-AF65-F5344CB8AC3E}">
        <p14:creationId xmlns:p14="http://schemas.microsoft.com/office/powerpoint/2010/main" val="270238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94390A6-7E2F-430C-80AC-2FC419E6861A}" type="datetimeFigureOut">
              <a:rPr lang="en-US" smtClean="0"/>
              <a:t>5/1/2018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D0A47D-ECD4-4686-88E7-FE72807A0540}" type="slidenum">
              <a:rPr lang="en-US" smtClean="0"/>
              <a:t>‹#›</a:t>
            </a:fld>
            <a:endParaRPr lang="en-US"/>
          </a:p>
        </p:txBody>
      </p:sp>
    </p:spTree>
    <p:extLst>
      <p:ext uri="{BB962C8B-B14F-4D97-AF65-F5344CB8AC3E}">
        <p14:creationId xmlns:p14="http://schemas.microsoft.com/office/powerpoint/2010/main" val="2886781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94390A6-7E2F-430C-80AC-2FC419E6861A}" type="datetimeFigureOut">
              <a:rPr lang="en-US" smtClean="0"/>
              <a:t>5/1/2018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D0A47D-ECD4-4686-88E7-FE72807A0540}" type="slidenum">
              <a:rPr lang="en-US" smtClean="0"/>
              <a:t>‹#›</a:t>
            </a:fld>
            <a:endParaRPr lang="en-US"/>
          </a:p>
        </p:txBody>
      </p:sp>
    </p:spTree>
    <p:extLst>
      <p:ext uri="{BB962C8B-B14F-4D97-AF65-F5344CB8AC3E}">
        <p14:creationId xmlns:p14="http://schemas.microsoft.com/office/powerpoint/2010/main" val="733050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4390A6-7E2F-430C-80AC-2FC419E6861A}" type="datetimeFigureOut">
              <a:rPr lang="en-US" smtClean="0"/>
              <a:t>5/1/2018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D0A47D-ECD4-4686-88E7-FE72807A0540}" type="slidenum">
              <a:rPr lang="en-US" smtClean="0"/>
              <a:t>‹#›</a:t>
            </a:fld>
            <a:endParaRPr lang="en-US"/>
          </a:p>
        </p:txBody>
      </p:sp>
    </p:spTree>
    <p:extLst>
      <p:ext uri="{BB962C8B-B14F-4D97-AF65-F5344CB8AC3E}">
        <p14:creationId xmlns:p14="http://schemas.microsoft.com/office/powerpoint/2010/main" val="188356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94390A6-7E2F-430C-80AC-2FC419E6861A}" type="datetimeFigureOut">
              <a:rPr lang="en-US" smtClean="0"/>
              <a:t>5/1/2018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D0A47D-ECD4-4686-88E7-FE72807A0540}" type="slidenum">
              <a:rPr lang="en-US" smtClean="0"/>
              <a:t>‹#›</a:t>
            </a:fld>
            <a:endParaRPr lang="en-US"/>
          </a:p>
        </p:txBody>
      </p:sp>
    </p:spTree>
    <p:extLst>
      <p:ext uri="{BB962C8B-B14F-4D97-AF65-F5344CB8AC3E}">
        <p14:creationId xmlns:p14="http://schemas.microsoft.com/office/powerpoint/2010/main" val="4003770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D0A47D-ECD4-4686-88E7-FE72807A0540}" type="slidenum">
              <a:rPr lang="en-US" smtClean="0"/>
              <a:t>‹#›</a:t>
            </a:fld>
            <a:endParaRPr lang="en-US"/>
          </a:p>
        </p:txBody>
      </p:sp>
      <p:sp>
        <p:nvSpPr>
          <p:cNvPr id="5" name="Date Placeholder 4"/>
          <p:cNvSpPr>
            <a:spLocks noGrp="1"/>
          </p:cNvSpPr>
          <p:nvPr>
            <p:ph type="dt" sz="half" idx="10"/>
          </p:nvPr>
        </p:nvSpPr>
        <p:spPr/>
        <p:txBody>
          <a:bodyPr/>
          <a:lstStyle/>
          <a:p>
            <a:fld id="{F94390A6-7E2F-430C-80AC-2FC419E6861A}" type="datetimeFigureOut">
              <a:rPr lang="en-US" smtClean="0"/>
              <a:t>5/1/2018</a:t>
            </a:fld>
            <a:endParaRPr lang="en-US"/>
          </a:p>
        </p:txBody>
      </p:sp>
    </p:spTree>
    <p:extLst>
      <p:ext uri="{BB962C8B-B14F-4D97-AF65-F5344CB8AC3E}">
        <p14:creationId xmlns:p14="http://schemas.microsoft.com/office/powerpoint/2010/main" val="3798403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94390A6-7E2F-430C-80AC-2FC419E6861A}" type="datetimeFigureOut">
              <a:rPr lang="en-US" smtClean="0"/>
              <a:t>5/1/2018</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4D0A47D-ECD4-4686-88E7-FE72807A0540}" type="slidenum">
              <a:rPr lang="en-US" smtClean="0"/>
              <a:t>‹#›</a:t>
            </a:fld>
            <a:endParaRPr lang="en-US"/>
          </a:p>
        </p:txBody>
      </p:sp>
    </p:spTree>
    <p:extLst>
      <p:ext uri="{BB962C8B-B14F-4D97-AF65-F5344CB8AC3E}">
        <p14:creationId xmlns:p14="http://schemas.microsoft.com/office/powerpoint/2010/main" val="180202061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www.educationcoalition.com/#initiatives" TargetMode="Externa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11528" y="1273886"/>
            <a:ext cx="8804366" cy="1107996"/>
          </a:xfrm>
          <a:prstGeom prst="rect">
            <a:avLst/>
          </a:prstGeom>
          <a:noFill/>
        </p:spPr>
        <p:txBody>
          <a:bodyPr wrap="square" lIns="91440" tIns="45720" rIns="91440" bIns="45720">
            <a:spAutoFit/>
          </a:bodyPr>
          <a:lstStyle/>
          <a:p>
            <a:pPr algn="ctr"/>
            <a:r>
              <a:rPr lang="es-MX" sz="6600" b="1" i="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International</a:t>
            </a:r>
            <a:r>
              <a:rPr lang="es-MX" sz="66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r>
              <a:rPr lang="es-MX" sz="6600" b="1" i="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Student</a:t>
            </a:r>
            <a:endParaRPr lang="en-US" sz="6600" b="1" i="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528" y="3160814"/>
            <a:ext cx="2488874" cy="248887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074" y="3154682"/>
            <a:ext cx="2495006" cy="249500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4752" y="3154681"/>
            <a:ext cx="2495007" cy="2495007"/>
          </a:xfrm>
          <a:prstGeom prst="rect">
            <a:avLst/>
          </a:prstGeom>
        </p:spPr>
      </p:pic>
      <p:sp>
        <p:nvSpPr>
          <p:cNvPr id="9" name="TextBox 8"/>
          <p:cNvSpPr txBox="1"/>
          <p:nvPr/>
        </p:nvSpPr>
        <p:spPr>
          <a:xfrm>
            <a:off x="9509760" y="6087291"/>
            <a:ext cx="2508068" cy="646331"/>
          </a:xfrm>
          <a:prstGeom prst="rect">
            <a:avLst/>
          </a:prstGeom>
          <a:noFill/>
        </p:spPr>
        <p:txBody>
          <a:bodyPr wrap="square" rtlCol="0">
            <a:spAutoFit/>
          </a:bodyPr>
          <a:lstStyle/>
          <a:p>
            <a:pPr algn="ctr"/>
            <a:r>
              <a:rPr lang="es-MX" dirty="0" smtClean="0"/>
              <a:t>Victoria Montano</a:t>
            </a:r>
          </a:p>
          <a:p>
            <a:pPr algn="ctr"/>
            <a:r>
              <a:rPr lang="es-MX" dirty="0" smtClean="0"/>
              <a:t>Senior 2018</a:t>
            </a:r>
            <a:endParaRPr lang="en-US" dirty="0"/>
          </a:p>
        </p:txBody>
      </p:sp>
      <p:pic>
        <p:nvPicPr>
          <p:cNvPr id="2050" name="Picture 2" descr="Resultado de imagen para bull dog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75977" y="110898"/>
            <a:ext cx="2041851" cy="1783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9032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459" y="113211"/>
            <a:ext cx="8596668" cy="1320800"/>
          </a:xfrm>
        </p:spPr>
        <p:txBody>
          <a:bodyPr/>
          <a:lstStyle/>
          <a:p>
            <a:pPr algn="ctr"/>
            <a:r>
              <a:rPr lang="es-MX" dirty="0">
                <a:latin typeface="Baskerville Old Face" panose="02020602080505020303" pitchFamily="18" charset="0"/>
              </a:rPr>
              <a:t>Mi ingles no es muy bueno, ¿Qué debo hacer para no reprobar las materias?</a:t>
            </a:r>
            <a:endParaRPr lang="en-US" dirty="0">
              <a:latin typeface="Baskerville Old Face" panose="02020602080505020303" pitchFamily="18" charset="0"/>
            </a:endParaRPr>
          </a:p>
        </p:txBody>
      </p:sp>
      <p:sp>
        <p:nvSpPr>
          <p:cNvPr id="3" name="Content Placeholder 2"/>
          <p:cNvSpPr>
            <a:spLocks noGrp="1"/>
          </p:cNvSpPr>
          <p:nvPr>
            <p:ph idx="1"/>
          </p:nvPr>
        </p:nvSpPr>
        <p:spPr>
          <a:xfrm>
            <a:off x="376888" y="1538514"/>
            <a:ext cx="8596668" cy="4290939"/>
          </a:xfrm>
        </p:spPr>
        <p:txBody>
          <a:bodyPr>
            <a:noAutofit/>
          </a:bodyPr>
          <a:lstStyle/>
          <a:p>
            <a:pPr marL="0" indent="0">
              <a:buNone/>
            </a:pPr>
            <a:r>
              <a:rPr lang="es-MX" sz="1600" dirty="0" smtClean="0">
                <a:solidFill>
                  <a:schemeClr val="tx1"/>
                </a:solidFill>
                <a:latin typeface="Arial" panose="020B0604020202020204" pitchFamily="34" charset="0"/>
                <a:cs typeface="Arial" panose="020B0604020202020204" pitchFamily="34" charset="0"/>
              </a:rPr>
              <a:t>Muchos estudiantes llegan sin saber nada de ingles e incluso muchos deciden estudiar en los Estados Unidos solo para aprender ingles. Pero si tienes miedo de no aprobar tus materias solo por que no hablas ingles, no te preocupes que aquí te daré algunos consejos:</a:t>
            </a:r>
          </a:p>
          <a:p>
            <a:endParaRPr lang="es-MX" sz="1600" dirty="0" smtClean="0">
              <a:solidFill>
                <a:schemeClr val="tx1"/>
              </a:solidFill>
              <a:latin typeface="Arial" panose="020B0604020202020204" pitchFamily="34" charset="0"/>
              <a:cs typeface="Arial" panose="020B0604020202020204" pitchFamily="34" charset="0"/>
            </a:endParaRPr>
          </a:p>
          <a:p>
            <a:r>
              <a:rPr lang="es-MX" sz="1600" dirty="0" smtClean="0">
                <a:solidFill>
                  <a:schemeClr val="tx1"/>
                </a:solidFill>
                <a:latin typeface="Arial" panose="020B0604020202020204" pitchFamily="34" charset="0"/>
                <a:cs typeface="Arial" panose="020B0604020202020204" pitchFamily="34" charset="0"/>
              </a:rPr>
              <a:t>Siempre busca ayuda con tus maestros, no tengas miedo y pide ayuda, siempre buscaran la forma en que tu te sientas bien con la clase.</a:t>
            </a:r>
          </a:p>
          <a:p>
            <a:r>
              <a:rPr lang="es-MX" sz="1600" dirty="0" smtClean="0">
                <a:solidFill>
                  <a:schemeClr val="tx1"/>
                </a:solidFill>
                <a:latin typeface="Arial" panose="020B0604020202020204" pitchFamily="34" charset="0"/>
                <a:cs typeface="Arial" panose="020B0604020202020204" pitchFamily="34" charset="0"/>
              </a:rPr>
              <a:t>Pide ayuda a tus compañeros, siempre habrá un compañero en tu clase que hable español y es aquí donde puedes aprovechar la oportunidad de preguntar las cosas que no entiendas.</a:t>
            </a:r>
          </a:p>
          <a:p>
            <a:r>
              <a:rPr lang="es-MX" sz="1600" dirty="0" smtClean="0">
                <a:solidFill>
                  <a:schemeClr val="tx1"/>
                </a:solidFill>
                <a:latin typeface="Arial" panose="020B0604020202020204" pitchFamily="34" charset="0"/>
                <a:cs typeface="Arial" panose="020B0604020202020204" pitchFamily="34" charset="0"/>
              </a:rPr>
              <a:t>Cumple con tus tareas o trabajos de clases, no importa si no los terminas a tiempo, toda tarea y trabajo es importante de entregar.</a:t>
            </a:r>
          </a:p>
          <a:p>
            <a:r>
              <a:rPr lang="es-MX" sz="1600" dirty="0" smtClean="0">
                <a:solidFill>
                  <a:schemeClr val="tx1"/>
                </a:solidFill>
                <a:latin typeface="Arial" panose="020B0604020202020204" pitchFamily="34" charset="0"/>
                <a:cs typeface="Arial" panose="020B0604020202020204" pitchFamily="34" charset="0"/>
              </a:rPr>
              <a:t>Toma notas acerca de la clase, todo aquello que te resulte importante, anótalo.</a:t>
            </a:r>
          </a:p>
          <a:p>
            <a:r>
              <a:rPr lang="es-MX" sz="1600" dirty="0" smtClean="0">
                <a:solidFill>
                  <a:schemeClr val="tx1"/>
                </a:solidFill>
                <a:latin typeface="Arial" panose="020B0604020202020204" pitchFamily="34" charset="0"/>
                <a:cs typeface="Arial" panose="020B0604020202020204" pitchFamily="34" charset="0"/>
              </a:rPr>
              <a:t>Estudia para tus exámenes unos días antes y así podrás tener oportunidad de aclarar tus dudas. </a:t>
            </a:r>
          </a:p>
          <a:p>
            <a:pPr marL="0" indent="0">
              <a:buNone/>
            </a:pPr>
            <a:r>
              <a:rPr lang="es-MX" sz="1600" u="sng" dirty="0" smtClean="0">
                <a:solidFill>
                  <a:schemeClr val="tx1"/>
                </a:solidFill>
                <a:latin typeface="Arial" panose="020B0604020202020204" pitchFamily="34" charset="0"/>
                <a:cs typeface="Arial" panose="020B0604020202020204" pitchFamily="34" charset="0"/>
              </a:rPr>
              <a:t>Sobre todo y no menos importante, estudia mas ingles en la escuela o casa, repasar el ingles aun que sea una hora por día es suficiente para que poco a poco aprendas a dominarlo. </a:t>
            </a:r>
            <a:endParaRPr lang="en-US" sz="1600" u="sng" dirty="0">
              <a:solidFill>
                <a:schemeClr val="tx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5177" y="987058"/>
            <a:ext cx="3212837" cy="252685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2394" y="4023360"/>
            <a:ext cx="3295620" cy="2599509"/>
          </a:xfrm>
          <a:prstGeom prst="rect">
            <a:avLst/>
          </a:prstGeom>
        </p:spPr>
      </p:pic>
    </p:spTree>
    <p:extLst>
      <p:ext uri="{BB962C8B-B14F-4D97-AF65-F5344CB8AC3E}">
        <p14:creationId xmlns:p14="http://schemas.microsoft.com/office/powerpoint/2010/main" val="2687001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69966"/>
            <a:ext cx="8596668" cy="1320800"/>
          </a:xfrm>
        </p:spPr>
        <p:txBody>
          <a:bodyPr/>
          <a:lstStyle/>
          <a:p>
            <a:pPr algn="ctr"/>
            <a:r>
              <a:rPr lang="es-MX" dirty="0">
                <a:latin typeface="Baskerville Old Face" panose="02020602080505020303" pitchFamily="18" charset="0"/>
              </a:rPr>
              <a:t>¿Como puedo saber mi rendimiento en mis materias y quien puede ayudarme?</a:t>
            </a:r>
            <a:endParaRPr lang="en-US" dirty="0">
              <a:latin typeface="Baskerville Old Face" panose="02020602080505020303" pitchFamily="18" charset="0"/>
            </a:endParaRPr>
          </a:p>
        </p:txBody>
      </p:sp>
      <p:sp>
        <p:nvSpPr>
          <p:cNvPr id="3" name="Content Placeholder 2"/>
          <p:cNvSpPr>
            <a:spLocks noGrp="1"/>
          </p:cNvSpPr>
          <p:nvPr>
            <p:ph idx="1"/>
          </p:nvPr>
        </p:nvSpPr>
        <p:spPr>
          <a:xfrm>
            <a:off x="507517" y="2024743"/>
            <a:ext cx="8596668" cy="2299064"/>
          </a:xfrm>
        </p:spPr>
        <p:txBody>
          <a:bodyPr/>
          <a:lstStyle/>
          <a:p>
            <a:pPr marL="0" indent="0">
              <a:buNone/>
            </a:pPr>
            <a:r>
              <a:rPr lang="es-ES" dirty="0">
                <a:solidFill>
                  <a:schemeClr val="tx1"/>
                </a:solidFill>
                <a:latin typeface="Arial" panose="020B0604020202020204" pitchFamily="34" charset="0"/>
                <a:cs typeface="Arial" panose="020B0604020202020204" pitchFamily="34" charset="0"/>
              </a:rPr>
              <a:t>Los consejeros de escuela </a:t>
            </a:r>
            <a:r>
              <a:rPr lang="es-ES" dirty="0" smtClean="0">
                <a:solidFill>
                  <a:schemeClr val="tx1"/>
                </a:solidFill>
                <a:latin typeface="Arial" panose="020B0604020202020204" pitchFamily="34" charset="0"/>
                <a:cs typeface="Arial" panose="020B0604020202020204" pitchFamily="34" charset="0"/>
              </a:rPr>
              <a:t>no </a:t>
            </a:r>
            <a:r>
              <a:rPr lang="es-ES" dirty="0">
                <a:solidFill>
                  <a:schemeClr val="tx1"/>
                </a:solidFill>
                <a:latin typeface="Arial" panose="020B0604020202020204" pitchFamily="34" charset="0"/>
                <a:cs typeface="Arial" panose="020B0604020202020204" pitchFamily="34" charset="0"/>
              </a:rPr>
              <a:t>trabajan en forma aislada, sino que son parte integral del programa educativo. Ellos </a:t>
            </a:r>
            <a:r>
              <a:rPr lang="es-ES" dirty="0" smtClean="0">
                <a:solidFill>
                  <a:schemeClr val="tx1"/>
                </a:solidFill>
                <a:latin typeface="Arial" panose="020B0604020202020204" pitchFamily="34" charset="0"/>
                <a:cs typeface="Arial" panose="020B0604020202020204" pitchFamily="34" charset="0"/>
              </a:rPr>
              <a:t>proveen servicios </a:t>
            </a:r>
            <a:r>
              <a:rPr lang="es-ES" dirty="0">
                <a:solidFill>
                  <a:schemeClr val="tx1"/>
                </a:solidFill>
                <a:latin typeface="Arial" panose="020B0604020202020204" pitchFamily="34" charset="0"/>
                <a:cs typeface="Arial" panose="020B0604020202020204" pitchFamily="34" charset="0"/>
              </a:rPr>
              <a:t>para ayudar al estudiante a lograr el éxito en la escuela. </a:t>
            </a:r>
          </a:p>
          <a:p>
            <a:r>
              <a:rPr lang="es-ES" dirty="0">
                <a:solidFill>
                  <a:schemeClr val="tx1"/>
                </a:solidFill>
                <a:latin typeface="Arial" panose="020B0604020202020204" pitchFamily="34" charset="0"/>
                <a:cs typeface="Arial" panose="020B0604020202020204" pitchFamily="34" charset="0"/>
              </a:rPr>
              <a:t>Los consejeros profesionales escolares se </a:t>
            </a:r>
            <a:r>
              <a:rPr lang="es-ES" dirty="0" smtClean="0">
                <a:solidFill>
                  <a:schemeClr val="tx1"/>
                </a:solidFill>
                <a:latin typeface="Arial" panose="020B0604020202020204" pitchFamily="34" charset="0"/>
                <a:cs typeface="Arial" panose="020B0604020202020204" pitchFamily="34" charset="0"/>
              </a:rPr>
              <a:t>unen </a:t>
            </a:r>
            <a:r>
              <a:rPr lang="es-ES" dirty="0">
                <a:solidFill>
                  <a:schemeClr val="tx1"/>
                </a:solidFill>
                <a:latin typeface="Arial" panose="020B0604020202020204" pitchFamily="34" charset="0"/>
                <a:cs typeface="Arial" panose="020B0604020202020204" pitchFamily="34" charset="0"/>
              </a:rPr>
              <a:t>y trabajan con la misión de la escuela para apoyar el logro académico de los estudiantes mientras se preparan para el mundo siempre cambiante de este siglo.</a:t>
            </a:r>
          </a:p>
          <a:p>
            <a:endParaRPr lang="es-MX" dirty="0" smtClean="0">
              <a:solidFill>
                <a:schemeClr val="tx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2184" y="3902869"/>
            <a:ext cx="3801576" cy="2955131"/>
          </a:xfrm>
          <a:prstGeom prst="rect">
            <a:avLst/>
          </a:prstGeom>
        </p:spPr>
      </p:pic>
    </p:spTree>
    <p:extLst>
      <p:ext uri="{BB962C8B-B14F-4D97-AF65-F5344CB8AC3E}">
        <p14:creationId xmlns:p14="http://schemas.microsoft.com/office/powerpoint/2010/main" val="37093322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900" y="361405"/>
            <a:ext cx="8596668" cy="1320800"/>
          </a:xfrm>
        </p:spPr>
        <p:txBody>
          <a:bodyPr/>
          <a:lstStyle/>
          <a:p>
            <a:pPr algn="ctr"/>
            <a:r>
              <a:rPr lang="es-MX" dirty="0" smtClean="0">
                <a:latin typeface="Baskerville Old Face" panose="02020602080505020303" pitchFamily="18" charset="0"/>
                <a:cs typeface="Times New Roman" panose="02020603050405020304" pitchFamily="18" charset="0"/>
              </a:rPr>
              <a:t>¿Es importante tomar </a:t>
            </a:r>
            <a:r>
              <a:rPr lang="es-MX" dirty="0">
                <a:latin typeface="Baskerville Old Face" panose="02020602080505020303" pitchFamily="18" charset="0"/>
                <a:cs typeface="Times New Roman" panose="02020603050405020304" pitchFamily="18" charset="0"/>
              </a:rPr>
              <a:t>los exámenes </a:t>
            </a:r>
            <a:r>
              <a:rPr lang="es-MX" dirty="0" smtClean="0">
                <a:latin typeface="Baskerville Old Face" panose="02020602080505020303" pitchFamily="18" charset="0"/>
                <a:cs typeface="Times New Roman" panose="02020603050405020304" pitchFamily="18" charset="0"/>
              </a:rPr>
              <a:t>SAT y </a:t>
            </a:r>
            <a:r>
              <a:rPr lang="es-MX" dirty="0">
                <a:latin typeface="Baskerville Old Face" panose="02020602080505020303" pitchFamily="18" charset="0"/>
                <a:cs typeface="Times New Roman" panose="02020603050405020304" pitchFamily="18" charset="0"/>
              </a:rPr>
              <a:t>ACT?</a:t>
            </a:r>
            <a:endParaRPr lang="en-US" dirty="0">
              <a:latin typeface="Baskerville Old Face" panose="02020602080505020303" pitchFamily="18" charset="0"/>
            </a:endParaRPr>
          </a:p>
        </p:txBody>
      </p:sp>
      <p:sp>
        <p:nvSpPr>
          <p:cNvPr id="3" name="Content Placeholder 2"/>
          <p:cNvSpPr>
            <a:spLocks noGrp="1"/>
          </p:cNvSpPr>
          <p:nvPr>
            <p:ph idx="1"/>
          </p:nvPr>
        </p:nvSpPr>
        <p:spPr>
          <a:xfrm>
            <a:off x="794900" y="1807892"/>
            <a:ext cx="9175444" cy="3880773"/>
          </a:xfrm>
        </p:spPr>
        <p:txBody>
          <a:bodyPr/>
          <a:lstStyle/>
          <a:p>
            <a:r>
              <a:rPr lang="es-ES" dirty="0">
                <a:solidFill>
                  <a:schemeClr val="tx1"/>
                </a:solidFill>
                <a:latin typeface="Arial" panose="020B0604020202020204" pitchFamily="34" charset="0"/>
                <a:ea typeface="Century Schoolbook"/>
                <a:cs typeface="Arial" panose="020B0604020202020204" pitchFamily="34" charset="0"/>
                <a:sym typeface="Century Schoolbook"/>
              </a:rPr>
              <a:t>El SAT y </a:t>
            </a:r>
            <a:r>
              <a:rPr lang="es-ES" dirty="0" smtClean="0">
                <a:solidFill>
                  <a:schemeClr val="tx1"/>
                </a:solidFill>
                <a:latin typeface="Arial" panose="020B0604020202020204" pitchFamily="34" charset="0"/>
                <a:ea typeface="Century Schoolbook"/>
                <a:cs typeface="Arial" panose="020B0604020202020204" pitchFamily="34" charset="0"/>
                <a:sym typeface="Century Schoolbook"/>
              </a:rPr>
              <a:t>ACT son diferentes exámenes que mide </a:t>
            </a:r>
            <a:r>
              <a:rPr lang="es-ES" dirty="0">
                <a:solidFill>
                  <a:schemeClr val="tx1"/>
                </a:solidFill>
                <a:latin typeface="Arial" panose="020B0604020202020204" pitchFamily="34" charset="0"/>
                <a:ea typeface="Century Schoolbook"/>
                <a:cs typeface="Arial" panose="020B0604020202020204" pitchFamily="34" charset="0"/>
                <a:sym typeface="Century Schoolbook"/>
              </a:rPr>
              <a:t>lo mismo para todos los que </a:t>
            </a:r>
            <a:r>
              <a:rPr lang="es-ES" dirty="0" smtClean="0">
                <a:solidFill>
                  <a:schemeClr val="tx1"/>
                </a:solidFill>
                <a:latin typeface="Arial" panose="020B0604020202020204" pitchFamily="34" charset="0"/>
                <a:ea typeface="Century Schoolbook"/>
                <a:cs typeface="Arial" panose="020B0604020202020204" pitchFamily="34" charset="0"/>
                <a:sym typeface="Century Schoolbook"/>
              </a:rPr>
              <a:t>los toman</a:t>
            </a:r>
            <a:r>
              <a:rPr lang="es-ES" dirty="0">
                <a:solidFill>
                  <a:schemeClr val="tx1"/>
                </a:solidFill>
                <a:latin typeface="Arial" panose="020B0604020202020204" pitchFamily="34" charset="0"/>
                <a:ea typeface="Century Schoolbook"/>
                <a:cs typeface="Arial" panose="020B0604020202020204" pitchFamily="34" charset="0"/>
                <a:sym typeface="Century Schoolbook"/>
              </a:rPr>
              <a:t> </a:t>
            </a:r>
            <a:r>
              <a:rPr lang="es-ES" dirty="0" smtClean="0">
                <a:solidFill>
                  <a:schemeClr val="tx1"/>
                </a:solidFill>
                <a:latin typeface="Arial" panose="020B0604020202020204" pitchFamily="34" charset="0"/>
                <a:ea typeface="Century Schoolbook"/>
                <a:cs typeface="Arial" panose="020B0604020202020204" pitchFamily="34" charset="0"/>
                <a:sym typeface="Century Schoolbook"/>
              </a:rPr>
              <a:t>y son muy importantes que tomes estos exámenes ya que si quieres ir a una universidad te servirá mucho porque así miran que tan bien estas preparado para seguir estudiando y en algunas universidades es un requisito tomar estos exámenes. </a:t>
            </a:r>
          </a:p>
          <a:p>
            <a:endParaRPr lang="es-ES" dirty="0">
              <a:solidFill>
                <a:schemeClr val="tx1"/>
              </a:solidFill>
              <a:latin typeface="Arial" panose="020B0604020202020204" pitchFamily="34" charset="0"/>
              <a:cs typeface="Arial" panose="020B0604020202020204" pitchFamily="34" charset="0"/>
              <a:sym typeface="Century Schoolbook"/>
            </a:endParaRPr>
          </a:p>
          <a:p>
            <a:endParaRPr lang="es-ES" dirty="0" smtClean="0">
              <a:solidFill>
                <a:schemeClr val="tx1"/>
              </a:solidFill>
              <a:latin typeface="Arial" panose="020B0604020202020204" pitchFamily="34" charset="0"/>
              <a:cs typeface="Arial" panose="020B0604020202020204" pitchFamily="34" charset="0"/>
              <a:sym typeface="Century Schoolbook"/>
            </a:endParaRPr>
          </a:p>
          <a:p>
            <a:pPr marL="0" lvl="0" indent="0" algn="just">
              <a:spcBef>
                <a:spcPts val="0"/>
              </a:spcBef>
              <a:buClr>
                <a:srgbClr val="F3F3F3"/>
              </a:buClr>
              <a:buSzPct val="25000"/>
              <a:buNone/>
            </a:pPr>
            <a:r>
              <a:rPr lang="es-ES" dirty="0">
                <a:solidFill>
                  <a:schemeClr val="tx1"/>
                </a:solidFill>
                <a:latin typeface="Arial" panose="020B0604020202020204" pitchFamily="34" charset="0"/>
                <a:ea typeface="Century Schoolbook"/>
                <a:cs typeface="Arial" panose="020B0604020202020204" pitchFamily="34" charset="0"/>
                <a:sym typeface="Century Schoolbook"/>
              </a:rPr>
              <a:t>El</a:t>
            </a:r>
            <a:r>
              <a:rPr lang="es-ES" dirty="0">
                <a:solidFill>
                  <a:srgbClr val="0070C0"/>
                </a:solidFill>
                <a:latin typeface="Arial" panose="020B0604020202020204" pitchFamily="34" charset="0"/>
                <a:ea typeface="Century Schoolbook"/>
                <a:cs typeface="Arial" panose="020B0604020202020204" pitchFamily="34" charset="0"/>
                <a:sym typeface="Century Schoolbook"/>
              </a:rPr>
              <a:t> SAT </a:t>
            </a:r>
            <a:r>
              <a:rPr lang="es-ES" dirty="0">
                <a:solidFill>
                  <a:schemeClr val="tx1"/>
                </a:solidFill>
                <a:latin typeface="Arial" panose="020B0604020202020204" pitchFamily="34" charset="0"/>
                <a:ea typeface="Century Schoolbook"/>
                <a:cs typeface="Arial" panose="020B0604020202020204" pitchFamily="34" charset="0"/>
                <a:sym typeface="Century Schoolbook"/>
              </a:rPr>
              <a:t>tiene 3</a:t>
            </a:r>
            <a:r>
              <a:rPr lang="es-ES" dirty="0" smtClean="0">
                <a:solidFill>
                  <a:schemeClr val="tx1"/>
                </a:solidFill>
                <a:latin typeface="Arial" panose="020B0604020202020204" pitchFamily="34" charset="0"/>
                <a:ea typeface="Century Schoolbook"/>
                <a:cs typeface="Arial" panose="020B0604020202020204" pitchFamily="34" charset="0"/>
                <a:sym typeface="Century Schoolbook"/>
              </a:rPr>
              <a:t> </a:t>
            </a:r>
            <a:r>
              <a:rPr lang="es-ES" dirty="0">
                <a:solidFill>
                  <a:schemeClr val="tx1"/>
                </a:solidFill>
                <a:latin typeface="Arial" panose="020B0604020202020204" pitchFamily="34" charset="0"/>
                <a:ea typeface="Century Schoolbook"/>
                <a:cs typeface="Arial" panose="020B0604020202020204" pitchFamily="34" charset="0"/>
                <a:sym typeface="Century Schoolbook"/>
              </a:rPr>
              <a:t>secciones principales: </a:t>
            </a:r>
            <a:endParaRPr lang="es-ES" dirty="0" smtClean="0">
              <a:solidFill>
                <a:schemeClr val="tx1"/>
              </a:solidFill>
              <a:latin typeface="Arial" panose="020B0604020202020204" pitchFamily="34" charset="0"/>
              <a:ea typeface="Century Schoolbook"/>
              <a:cs typeface="Arial" panose="020B0604020202020204" pitchFamily="34" charset="0"/>
              <a:sym typeface="Century Schoolbook"/>
            </a:endParaRPr>
          </a:p>
          <a:p>
            <a:pPr marL="0" lvl="0" indent="12700" algn="just">
              <a:spcBef>
                <a:spcPts val="0"/>
              </a:spcBef>
              <a:buClr>
                <a:srgbClr val="F3F3F3"/>
              </a:buClr>
              <a:buSzPct val="25000"/>
              <a:buNone/>
            </a:pPr>
            <a:r>
              <a:rPr lang="es-ES" dirty="0" smtClean="0">
                <a:solidFill>
                  <a:schemeClr val="tx1"/>
                </a:solidFill>
                <a:latin typeface="Arial" panose="020B0604020202020204" pitchFamily="34" charset="0"/>
                <a:ea typeface="Century Schoolbook"/>
                <a:cs typeface="Arial" panose="020B0604020202020204" pitchFamily="34" charset="0"/>
                <a:sym typeface="Century Schoolbook"/>
              </a:rPr>
              <a:t>Matemáticas</a:t>
            </a:r>
            <a:r>
              <a:rPr lang="es-ES" dirty="0">
                <a:solidFill>
                  <a:schemeClr val="tx1"/>
                </a:solidFill>
                <a:latin typeface="Arial" panose="020B0604020202020204" pitchFamily="34" charset="0"/>
                <a:ea typeface="Century Schoolbook"/>
                <a:cs typeface="Arial" panose="020B0604020202020204" pitchFamily="34" charset="0"/>
                <a:sym typeface="Century Schoolbook"/>
              </a:rPr>
              <a:t>, </a:t>
            </a:r>
            <a:r>
              <a:rPr lang="es-ES" dirty="0" smtClean="0">
                <a:solidFill>
                  <a:schemeClr val="tx1"/>
                </a:solidFill>
                <a:latin typeface="Arial" panose="020B0604020202020204" pitchFamily="34" charset="0"/>
                <a:ea typeface="Century Schoolbook"/>
                <a:cs typeface="Arial" panose="020B0604020202020204" pitchFamily="34" charset="0"/>
                <a:sym typeface="Century Schoolbook"/>
              </a:rPr>
              <a:t>Lectura </a:t>
            </a:r>
            <a:r>
              <a:rPr lang="es-ES" dirty="0">
                <a:solidFill>
                  <a:schemeClr val="tx1"/>
                </a:solidFill>
                <a:latin typeface="Arial" panose="020B0604020202020204" pitchFamily="34" charset="0"/>
                <a:ea typeface="Century Schoolbook"/>
                <a:cs typeface="Arial" panose="020B0604020202020204" pitchFamily="34" charset="0"/>
                <a:sym typeface="Century Schoolbook"/>
              </a:rPr>
              <a:t>y </a:t>
            </a:r>
            <a:r>
              <a:rPr lang="es-ES" dirty="0" smtClean="0">
                <a:solidFill>
                  <a:schemeClr val="tx1"/>
                </a:solidFill>
                <a:latin typeface="Arial" panose="020B0604020202020204" pitchFamily="34" charset="0"/>
                <a:ea typeface="Century Schoolbook"/>
                <a:cs typeface="Arial" panose="020B0604020202020204" pitchFamily="34" charset="0"/>
                <a:sym typeface="Century Schoolbook"/>
              </a:rPr>
              <a:t>Escritura.</a:t>
            </a:r>
          </a:p>
          <a:p>
            <a:pPr marL="0" lvl="0" indent="12700" algn="just">
              <a:spcBef>
                <a:spcPts val="0"/>
              </a:spcBef>
              <a:buClr>
                <a:srgbClr val="F3F3F3"/>
              </a:buClr>
              <a:buSzPct val="25000"/>
              <a:buNone/>
            </a:pPr>
            <a:endParaRPr lang="es-ES" dirty="0" smtClean="0">
              <a:solidFill>
                <a:schemeClr val="tx1"/>
              </a:solidFill>
              <a:latin typeface="Arial" panose="020B0604020202020204" pitchFamily="34" charset="0"/>
              <a:ea typeface="Century Schoolbook"/>
              <a:cs typeface="Arial" panose="020B0604020202020204" pitchFamily="34" charset="0"/>
              <a:sym typeface="Century Schoolbook"/>
            </a:endParaRPr>
          </a:p>
          <a:p>
            <a:pPr marL="0" indent="0" algn="just">
              <a:spcBef>
                <a:spcPts val="0"/>
              </a:spcBef>
              <a:buClr>
                <a:srgbClr val="F3F3F3"/>
              </a:buClr>
              <a:buSzPct val="25000"/>
              <a:buNone/>
            </a:pPr>
            <a:r>
              <a:rPr lang="es-ES" dirty="0" smtClean="0">
                <a:solidFill>
                  <a:schemeClr val="tx1"/>
                </a:solidFill>
                <a:latin typeface="Arial" panose="020B0604020202020204" pitchFamily="34" charset="0"/>
                <a:ea typeface="Century Schoolbook"/>
                <a:cs typeface="Arial" panose="020B0604020202020204" pitchFamily="34" charset="0"/>
                <a:sym typeface="Century Schoolbook"/>
              </a:rPr>
              <a:t>El </a:t>
            </a:r>
            <a:r>
              <a:rPr lang="es-ES" dirty="0">
                <a:solidFill>
                  <a:srgbClr val="7030A0"/>
                </a:solidFill>
                <a:latin typeface="Arial" panose="020B0604020202020204" pitchFamily="34" charset="0"/>
                <a:ea typeface="Century Schoolbook"/>
                <a:cs typeface="Arial" panose="020B0604020202020204" pitchFamily="34" charset="0"/>
                <a:sym typeface="Century Schoolbook"/>
              </a:rPr>
              <a:t>ACT</a:t>
            </a:r>
            <a:r>
              <a:rPr lang="es-ES" dirty="0">
                <a:solidFill>
                  <a:schemeClr val="tx1"/>
                </a:solidFill>
                <a:latin typeface="Arial" panose="020B0604020202020204" pitchFamily="34" charset="0"/>
                <a:ea typeface="Century Schoolbook"/>
                <a:cs typeface="Arial" panose="020B0604020202020204" pitchFamily="34" charset="0"/>
                <a:sym typeface="Century Schoolbook"/>
              </a:rPr>
              <a:t> tiene </a:t>
            </a:r>
            <a:r>
              <a:rPr lang="es-ES" dirty="0" smtClean="0">
                <a:solidFill>
                  <a:schemeClr val="tx1"/>
                </a:solidFill>
                <a:latin typeface="Arial" panose="020B0604020202020204" pitchFamily="34" charset="0"/>
                <a:ea typeface="Century Schoolbook"/>
                <a:cs typeface="Arial" panose="020B0604020202020204" pitchFamily="34" charset="0"/>
                <a:sym typeface="Century Schoolbook"/>
              </a:rPr>
              <a:t>4 secciones </a:t>
            </a:r>
            <a:r>
              <a:rPr lang="es-ES" dirty="0">
                <a:solidFill>
                  <a:schemeClr val="tx1"/>
                </a:solidFill>
                <a:latin typeface="Arial" panose="020B0604020202020204" pitchFamily="34" charset="0"/>
                <a:ea typeface="Century Schoolbook"/>
                <a:cs typeface="Arial" panose="020B0604020202020204" pitchFamily="34" charset="0"/>
                <a:sym typeface="Century Schoolbook"/>
              </a:rPr>
              <a:t>principales</a:t>
            </a:r>
            <a:r>
              <a:rPr lang="es-ES" dirty="0" smtClean="0">
                <a:solidFill>
                  <a:schemeClr val="tx1"/>
                </a:solidFill>
                <a:latin typeface="Arial" panose="020B0604020202020204" pitchFamily="34" charset="0"/>
                <a:ea typeface="Century Schoolbook"/>
                <a:cs typeface="Arial" panose="020B0604020202020204" pitchFamily="34" charset="0"/>
                <a:sym typeface="Century Schoolbook"/>
              </a:rPr>
              <a:t>:</a:t>
            </a:r>
          </a:p>
          <a:p>
            <a:pPr marL="0" lvl="0" indent="12700" algn="just">
              <a:spcBef>
                <a:spcPts val="0"/>
              </a:spcBef>
              <a:buClr>
                <a:srgbClr val="F3F3F3"/>
              </a:buClr>
              <a:buSzPct val="25000"/>
              <a:buNone/>
            </a:pPr>
            <a:r>
              <a:rPr lang="es-ES" dirty="0" smtClean="0">
                <a:solidFill>
                  <a:schemeClr val="tx1"/>
                </a:solidFill>
                <a:latin typeface="Arial" panose="020B0604020202020204" pitchFamily="34" charset="0"/>
                <a:ea typeface="Century Schoolbook"/>
                <a:cs typeface="Arial" panose="020B0604020202020204" pitchFamily="34" charset="0"/>
                <a:sym typeface="Century Schoolbook"/>
              </a:rPr>
              <a:t>Inglés</a:t>
            </a:r>
            <a:r>
              <a:rPr lang="es-ES" dirty="0">
                <a:solidFill>
                  <a:schemeClr val="tx1"/>
                </a:solidFill>
                <a:latin typeface="Arial" panose="020B0604020202020204" pitchFamily="34" charset="0"/>
                <a:ea typeface="Century Schoolbook"/>
                <a:cs typeface="Arial" panose="020B0604020202020204" pitchFamily="34" charset="0"/>
                <a:sym typeface="Century Schoolbook"/>
              </a:rPr>
              <a:t>, </a:t>
            </a:r>
            <a:r>
              <a:rPr lang="es-ES" dirty="0" smtClean="0">
                <a:solidFill>
                  <a:schemeClr val="tx1"/>
                </a:solidFill>
                <a:latin typeface="Arial" panose="020B0604020202020204" pitchFamily="34" charset="0"/>
                <a:ea typeface="Century Schoolbook"/>
                <a:cs typeface="Arial" panose="020B0604020202020204" pitchFamily="34" charset="0"/>
                <a:sym typeface="Century Schoolbook"/>
              </a:rPr>
              <a:t>Matemáticas</a:t>
            </a:r>
            <a:r>
              <a:rPr lang="es-ES" dirty="0">
                <a:solidFill>
                  <a:schemeClr val="tx1"/>
                </a:solidFill>
                <a:latin typeface="Arial" panose="020B0604020202020204" pitchFamily="34" charset="0"/>
                <a:ea typeface="Century Schoolbook"/>
                <a:cs typeface="Arial" panose="020B0604020202020204" pitchFamily="34" charset="0"/>
                <a:sym typeface="Century Schoolbook"/>
              </a:rPr>
              <a:t>, </a:t>
            </a:r>
            <a:r>
              <a:rPr lang="es-ES" dirty="0" smtClean="0">
                <a:solidFill>
                  <a:schemeClr val="tx1"/>
                </a:solidFill>
                <a:latin typeface="Arial" panose="020B0604020202020204" pitchFamily="34" charset="0"/>
                <a:ea typeface="Century Schoolbook"/>
                <a:cs typeface="Arial" panose="020B0604020202020204" pitchFamily="34" charset="0"/>
                <a:sym typeface="Century Schoolbook"/>
              </a:rPr>
              <a:t>Lectura </a:t>
            </a:r>
            <a:r>
              <a:rPr lang="es-ES" dirty="0">
                <a:solidFill>
                  <a:schemeClr val="tx1"/>
                </a:solidFill>
                <a:latin typeface="Arial" panose="020B0604020202020204" pitchFamily="34" charset="0"/>
                <a:ea typeface="Century Schoolbook"/>
                <a:cs typeface="Arial" panose="020B0604020202020204" pitchFamily="34" charset="0"/>
                <a:sym typeface="Century Schoolbook"/>
              </a:rPr>
              <a:t>y </a:t>
            </a:r>
            <a:r>
              <a:rPr lang="es-ES" dirty="0" smtClean="0">
                <a:solidFill>
                  <a:schemeClr val="tx1"/>
                </a:solidFill>
                <a:latin typeface="Arial" panose="020B0604020202020204" pitchFamily="34" charset="0"/>
                <a:ea typeface="Century Schoolbook"/>
                <a:cs typeface="Arial" panose="020B0604020202020204" pitchFamily="34" charset="0"/>
                <a:sym typeface="Century Schoolbook"/>
              </a:rPr>
              <a:t>Ciencias </a:t>
            </a:r>
            <a:endParaRPr lang="es-ES" dirty="0">
              <a:solidFill>
                <a:schemeClr val="tx1"/>
              </a:solidFill>
              <a:latin typeface="Arial" panose="020B0604020202020204" pitchFamily="34" charset="0"/>
              <a:ea typeface="Century Schoolbook"/>
              <a:cs typeface="Arial" panose="020B0604020202020204" pitchFamily="34" charset="0"/>
              <a:sym typeface="Century Schoolbook"/>
            </a:endParaRPr>
          </a:p>
        </p:txBody>
      </p:sp>
      <p:pic>
        <p:nvPicPr>
          <p:cNvPr id="2050" name="Picture 2" descr="Resultado de imagen para caricatura estudiant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52778" y="4454434"/>
            <a:ext cx="2192705" cy="2223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419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466560"/>
            <a:ext cx="8871615" cy="997131"/>
          </a:xfrm>
        </p:spPr>
        <p:txBody>
          <a:bodyPr/>
          <a:lstStyle/>
          <a:p>
            <a:pPr algn="ctr"/>
            <a:r>
              <a:rPr lang="es-MX" dirty="0" smtClean="0">
                <a:latin typeface="Baskerville Old Face" panose="02020602080505020303" pitchFamily="18" charset="0"/>
              </a:rPr>
              <a:t>Latino Education </a:t>
            </a:r>
            <a:r>
              <a:rPr lang="es-MX" dirty="0" err="1" smtClean="0">
                <a:latin typeface="Baskerville Old Face" panose="02020602080505020303" pitchFamily="18" charset="0"/>
              </a:rPr>
              <a:t>Group</a:t>
            </a:r>
            <a:r>
              <a:rPr lang="es-MX" dirty="0" smtClean="0">
                <a:latin typeface="Baskerville Old Face" panose="02020602080505020303" pitchFamily="18" charset="0"/>
              </a:rPr>
              <a:t> </a:t>
            </a:r>
            <a:endParaRPr lang="en-US" dirty="0">
              <a:latin typeface="Baskerville Old Face" panose="02020602080505020303" pitchFamily="18" charset="0"/>
            </a:endParaRPr>
          </a:p>
        </p:txBody>
      </p:sp>
      <p:sp>
        <p:nvSpPr>
          <p:cNvPr id="3" name="Content Placeholder 2"/>
          <p:cNvSpPr>
            <a:spLocks noGrp="1"/>
          </p:cNvSpPr>
          <p:nvPr>
            <p:ph idx="1"/>
          </p:nvPr>
        </p:nvSpPr>
        <p:spPr>
          <a:xfrm>
            <a:off x="1206691" y="1463691"/>
            <a:ext cx="8596668" cy="2831726"/>
          </a:xfrm>
        </p:spPr>
        <p:txBody>
          <a:bodyPr>
            <a:normAutofit/>
          </a:bodyPr>
          <a:lstStyle/>
          <a:p>
            <a:r>
              <a:rPr lang="es-ES" dirty="0">
                <a:solidFill>
                  <a:schemeClr val="tx1"/>
                </a:solidFill>
                <a:latin typeface="Arial" panose="020B0604020202020204" pitchFamily="34" charset="0"/>
                <a:cs typeface="Arial" panose="020B0604020202020204" pitchFamily="34" charset="0"/>
              </a:rPr>
              <a:t>El grupo de educación Latino une a mentores del condado de Bartolomé con estudiantes Latinos de 8-12 grados. Todos los participantes involucrados trabajan para motivar a los estudiantes a que sus intereses sean planear lo académico y profesional y que tengan las cualidades e información necesaria para graduarse de la preparatoria y sigan con educación superior. Los mentores ayudan a los estudiantes y a sus familias en navegar el proceso de la universidad y </a:t>
            </a:r>
            <a:r>
              <a:rPr lang="es-ES" dirty="0" smtClean="0">
                <a:solidFill>
                  <a:schemeClr val="tx1"/>
                </a:solidFill>
                <a:latin typeface="Arial" panose="020B0604020202020204" pitchFamily="34" charset="0"/>
                <a:cs typeface="Arial" panose="020B0604020202020204" pitchFamily="34" charset="0"/>
              </a:rPr>
              <a:t>ayuda financiera. Para </a:t>
            </a:r>
            <a:r>
              <a:rPr lang="es-ES" dirty="0">
                <a:solidFill>
                  <a:schemeClr val="tx1"/>
                </a:solidFill>
                <a:latin typeface="Arial" panose="020B0604020202020204" pitchFamily="34" charset="0"/>
                <a:cs typeface="Arial" panose="020B0604020202020204" pitchFamily="34" charset="0"/>
              </a:rPr>
              <a:t>mas información visita:</a:t>
            </a:r>
          </a:p>
          <a:p>
            <a:pPr marL="0" indent="0">
              <a:buNone/>
            </a:pPr>
            <a:r>
              <a:rPr lang="es-ES" b="1" dirty="0" smtClean="0">
                <a:solidFill>
                  <a:schemeClr val="tx1"/>
                </a:solidFill>
                <a:hlinkClick r:id="rId2"/>
              </a:rPr>
              <a:t>http</a:t>
            </a:r>
            <a:r>
              <a:rPr lang="es-ES" b="1" dirty="0">
                <a:solidFill>
                  <a:schemeClr val="tx1"/>
                </a:solidFill>
                <a:hlinkClick r:id="rId2"/>
              </a:rPr>
              <a:t>://www.educationcoalition.com/#initiatives</a:t>
            </a:r>
            <a:endParaRPr lang="es-ES" b="1" dirty="0">
              <a:solidFill>
                <a:schemeClr val="tx1"/>
              </a:solidFill>
            </a:endParaRPr>
          </a:p>
          <a:p>
            <a:endParaRPr lang="en-US" sz="1600" dirty="0">
              <a:solidFill>
                <a:schemeClr val="tx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5813" y="4178502"/>
            <a:ext cx="3764633" cy="216065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229" y="4178502"/>
            <a:ext cx="3353210" cy="2381544"/>
          </a:xfrm>
          <a:prstGeom prst="rect">
            <a:avLst/>
          </a:prstGeom>
          <a:ln>
            <a:noFill/>
          </a:ln>
          <a:effectLst>
            <a:softEdge rad="112500"/>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1819" y="4117906"/>
            <a:ext cx="3297382" cy="2381544"/>
          </a:xfrm>
          <a:prstGeom prst="rect">
            <a:avLst/>
          </a:prstGeom>
          <a:ln>
            <a:noFill/>
          </a:ln>
          <a:effectLst>
            <a:softEdge rad="112500"/>
          </a:effectLst>
        </p:spPr>
      </p:pic>
    </p:spTree>
    <p:extLst>
      <p:ext uri="{BB962C8B-B14F-4D97-AF65-F5344CB8AC3E}">
        <p14:creationId xmlns:p14="http://schemas.microsoft.com/office/powerpoint/2010/main" val="20050877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4625" y="1792604"/>
            <a:ext cx="4201390" cy="313404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426279" y="889635"/>
            <a:ext cx="2495550" cy="161925"/>
          </a:xfrm>
          <a:prstGeom prst="rect">
            <a:avLst/>
          </a:prstGeom>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Line Callout 2 6"/>
          <p:cNvSpPr>
            <a:spLocks/>
          </p:cNvSpPr>
          <p:nvPr/>
        </p:nvSpPr>
        <p:spPr bwMode="auto">
          <a:xfrm>
            <a:off x="3904569" y="1229519"/>
            <a:ext cx="745807" cy="273797"/>
          </a:xfrm>
          <a:prstGeom prst="borderCallout2">
            <a:avLst>
              <a:gd name="adj1" fmla="val 18750"/>
              <a:gd name="adj2" fmla="val -468"/>
              <a:gd name="adj3" fmla="val 18750"/>
              <a:gd name="adj4" fmla="val -16667"/>
              <a:gd name="adj5" fmla="val 262014"/>
              <a:gd name="adj6" fmla="val -53407"/>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n-US" sz="1000" b="0" i="0" u="none" strike="noStrike" cap="none" normalizeH="0" baseline="0" dirty="0" smtClean="0">
                <a:ln>
                  <a:noFill/>
                </a:ln>
                <a:solidFill>
                  <a:schemeClr val="tx1"/>
                </a:solidFill>
                <a:effectLst/>
                <a:latin typeface="Arial Black" panose="020B0A04020102020204" pitchFamily="34" charset="0"/>
                <a:ea typeface="Calibri" panose="020F0502020204030204" pitchFamily="34" charset="0"/>
                <a:cs typeface="Arial" panose="020B0604020202020204" pitchFamily="34" charset="0"/>
              </a:rPr>
              <a:t>Nombre</a:t>
            </a:r>
            <a:endParaRPr kumimoji="0" lang="es-MX"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Line Callout 3 8"/>
          <p:cNvSpPr>
            <a:spLocks/>
          </p:cNvSpPr>
          <p:nvPr/>
        </p:nvSpPr>
        <p:spPr bwMode="auto">
          <a:xfrm>
            <a:off x="4916670" y="967581"/>
            <a:ext cx="1676400" cy="523875"/>
          </a:xfrm>
          <a:prstGeom prst="borderCallout3">
            <a:avLst>
              <a:gd name="adj1" fmla="val 16931"/>
              <a:gd name="adj2" fmla="val 759"/>
              <a:gd name="adj3" fmla="val 18750"/>
              <a:gd name="adj4" fmla="val -16667"/>
              <a:gd name="adj5" fmla="val 100000"/>
              <a:gd name="adj6" fmla="val -16667"/>
              <a:gd name="adj7" fmla="val 205819"/>
              <a:gd name="adj8" fmla="val 17236"/>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n-US" sz="1200" b="0" i="0" u="none" strike="noStrike" cap="none" normalizeH="0" baseline="0" smtClean="0">
                <a:ln>
                  <a:noFill/>
                </a:ln>
                <a:solidFill>
                  <a:schemeClr val="tx1"/>
                </a:solidFill>
                <a:effectLst/>
                <a:latin typeface="Arial Black" panose="020B0A04020102020204" pitchFamily="34" charset="0"/>
                <a:ea typeface="Calibri" panose="020F0502020204030204" pitchFamily="34" charset="0"/>
                <a:cs typeface="Arial" panose="020B0604020202020204" pitchFamily="34" charset="0"/>
              </a:rPr>
              <a:t>Nivel de Grado Escolar</a:t>
            </a:r>
            <a:endParaRPr kumimoji="0" lang="es-MX" altLang="en-US" sz="1800" b="0" i="0" u="none" strike="noStrike" cap="none" normalizeH="0" baseline="0" smtClean="0">
              <a:ln>
                <a:noFill/>
              </a:ln>
              <a:solidFill>
                <a:schemeClr val="tx1"/>
              </a:solidFill>
              <a:effectLst/>
              <a:latin typeface="Arial" panose="020B0604020202020204" pitchFamily="34" charset="0"/>
            </a:endParaRPr>
          </a:p>
        </p:txBody>
      </p:sp>
      <p:sp>
        <p:nvSpPr>
          <p:cNvPr id="9" name="Line Callout 3 10"/>
          <p:cNvSpPr>
            <a:spLocks/>
          </p:cNvSpPr>
          <p:nvPr/>
        </p:nvSpPr>
        <p:spPr bwMode="auto">
          <a:xfrm>
            <a:off x="2683329" y="706617"/>
            <a:ext cx="1200150" cy="333375"/>
          </a:xfrm>
          <a:prstGeom prst="borderCallout3">
            <a:avLst>
              <a:gd name="adj1" fmla="val 41606"/>
              <a:gd name="adj2" fmla="val 398"/>
              <a:gd name="adj3" fmla="val 41606"/>
              <a:gd name="adj4" fmla="val -20634"/>
              <a:gd name="adj5" fmla="val 105713"/>
              <a:gd name="adj6" fmla="val -20634"/>
              <a:gd name="adj7" fmla="val 447250"/>
              <a:gd name="adj8" fmla="val 55954"/>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n-US" sz="1200" b="0" i="0" u="none" strike="noStrike" cap="none" normalizeH="0" baseline="0" smtClean="0">
                <a:ln>
                  <a:noFill/>
                </a:ln>
                <a:solidFill>
                  <a:schemeClr val="tx1"/>
                </a:solidFill>
                <a:effectLst/>
                <a:latin typeface="Arial Black" panose="020B0A04020102020204" pitchFamily="34" charset="0"/>
                <a:ea typeface="Calibri" panose="020F0502020204030204" pitchFamily="34" charset="0"/>
                <a:cs typeface="Arial" panose="020B0604020202020204" pitchFamily="34" charset="0"/>
              </a:rPr>
              <a:t>Consejero/a</a:t>
            </a:r>
            <a:endParaRPr kumimoji="0" lang="es-MX" altLang="en-US" sz="1800" b="0" i="0" u="none" strike="noStrike" cap="none" normalizeH="0" baseline="0" smtClean="0">
              <a:ln>
                <a:noFill/>
              </a:ln>
              <a:solidFill>
                <a:schemeClr val="tx1"/>
              </a:solidFill>
              <a:effectLst/>
              <a:latin typeface="Arial" panose="020B0604020202020204" pitchFamily="34" charset="0"/>
            </a:endParaRPr>
          </a:p>
        </p:txBody>
      </p:sp>
      <p:sp>
        <p:nvSpPr>
          <p:cNvPr id="10" name="Line Callout 1 11"/>
          <p:cNvSpPr>
            <a:spLocks/>
          </p:cNvSpPr>
          <p:nvPr/>
        </p:nvSpPr>
        <p:spPr bwMode="auto">
          <a:xfrm>
            <a:off x="5050291" y="2142718"/>
            <a:ext cx="1195388" cy="208596"/>
          </a:xfrm>
          <a:prstGeom prst="borderCallout1">
            <a:avLst>
              <a:gd name="adj1" fmla="val 45671"/>
              <a:gd name="adj2" fmla="val 116"/>
              <a:gd name="adj3" fmla="val 77644"/>
              <a:gd name="adj4" fmla="val -60162"/>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n-US" sz="1000" b="0" i="0" u="none" strike="noStrike" cap="none" normalizeH="0" baseline="0" dirty="0" smtClean="0">
                <a:ln>
                  <a:noFill/>
                </a:ln>
                <a:solidFill>
                  <a:schemeClr val="tx1"/>
                </a:solidFill>
                <a:effectLst/>
                <a:latin typeface="Arial Black" panose="020B0A04020102020204" pitchFamily="34" charset="0"/>
                <a:ea typeface="Calibri" panose="020F0502020204030204" pitchFamily="34" charset="0"/>
                <a:cs typeface="Arial" panose="020B0604020202020204" pitchFamily="34" charset="0"/>
              </a:rPr>
              <a:t>Numero de ID</a:t>
            </a:r>
            <a:endParaRPr kumimoji="0" lang="es-MX" altLang="en-US" sz="1000" b="0" i="0" u="none" strike="noStrike" cap="none" normalizeH="0" baseline="0" dirty="0" smtClean="0">
              <a:ln>
                <a:noFill/>
              </a:ln>
              <a:solidFill>
                <a:schemeClr val="tx1"/>
              </a:solidFill>
              <a:effectLst/>
              <a:latin typeface="Arial" panose="020B0604020202020204" pitchFamily="34" charset="0"/>
            </a:endParaRPr>
          </a:p>
        </p:txBody>
      </p:sp>
      <p:sp>
        <p:nvSpPr>
          <p:cNvPr id="12" name="Left Brace 11"/>
          <p:cNvSpPr/>
          <p:nvPr/>
        </p:nvSpPr>
        <p:spPr>
          <a:xfrm>
            <a:off x="2912975" y="2351314"/>
            <a:ext cx="337228" cy="2177189"/>
          </a:xfrm>
          <a:prstGeom prst="leftBrace">
            <a:avLst>
              <a:gd name="adj1" fmla="val 12681"/>
              <a:gd name="adj2" fmla="val 50000"/>
            </a:avLst>
          </a:prstGeom>
        </p:spPr>
        <p:style>
          <a:lnRef idx="2">
            <a:schemeClr val="dk1"/>
          </a:lnRef>
          <a:fillRef idx="0">
            <a:schemeClr val="dk1"/>
          </a:fillRef>
          <a:effectRef idx="1">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Text Box 13"/>
          <p:cNvSpPr txBox="1">
            <a:spLocks noChangeArrowheads="1"/>
          </p:cNvSpPr>
          <p:nvPr/>
        </p:nvSpPr>
        <p:spPr bwMode="auto">
          <a:xfrm rot="-5400000">
            <a:off x="2381957" y="3320709"/>
            <a:ext cx="771525" cy="290512"/>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n-US" sz="1200" b="0" i="0" u="none" strike="noStrike" cap="none" normalizeH="0" baseline="0" smtClean="0">
                <a:ln>
                  <a:noFill/>
                </a:ln>
                <a:solidFill>
                  <a:schemeClr val="tx1"/>
                </a:solidFill>
                <a:effectLst/>
                <a:latin typeface="Arial Black" panose="020B0A04020102020204" pitchFamily="34" charset="0"/>
                <a:ea typeface="Calibri" panose="020F0502020204030204" pitchFamily="34" charset="0"/>
                <a:cs typeface="Arial" panose="020B0604020202020204" pitchFamily="34" charset="0"/>
              </a:rPr>
              <a:t>Clases</a:t>
            </a:r>
            <a:endParaRPr kumimoji="0" lang="es-MX"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3" name="Line Callout 2 14"/>
          <p:cNvSpPr>
            <a:spLocks/>
          </p:cNvSpPr>
          <p:nvPr/>
        </p:nvSpPr>
        <p:spPr bwMode="auto">
          <a:xfrm>
            <a:off x="6245679" y="1582921"/>
            <a:ext cx="1371600" cy="485775"/>
          </a:xfrm>
          <a:prstGeom prst="borderCallout2">
            <a:avLst>
              <a:gd name="adj1" fmla="val 18750"/>
              <a:gd name="adj2" fmla="val 0"/>
              <a:gd name="adj3" fmla="val 18750"/>
              <a:gd name="adj4" fmla="val -16667"/>
              <a:gd name="adj5" fmla="val 155639"/>
              <a:gd name="adj6" fmla="val -26528"/>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n-US" sz="1200" b="0" i="0" u="none" strike="noStrike" cap="none" normalizeH="0" baseline="0" smtClean="0">
                <a:ln>
                  <a:noFill/>
                </a:ln>
                <a:solidFill>
                  <a:schemeClr val="tx1"/>
                </a:solidFill>
                <a:effectLst/>
                <a:latin typeface="Arial Black" panose="020B0A04020102020204" pitchFamily="34" charset="0"/>
                <a:ea typeface="Calibri" panose="020F0502020204030204" pitchFamily="34" charset="0"/>
                <a:cs typeface="Arial" panose="020B0604020202020204" pitchFamily="34" charset="0"/>
              </a:rPr>
              <a:t>Numero de Salón </a:t>
            </a:r>
            <a:endParaRPr kumimoji="0" lang="es-MX" altLang="en-US" sz="1800" b="0" i="0" u="none" strike="noStrike" cap="none" normalizeH="0" baseline="0" smtClean="0">
              <a:ln>
                <a:noFill/>
              </a:ln>
              <a:solidFill>
                <a:schemeClr val="tx1"/>
              </a:solidFill>
              <a:effectLst/>
              <a:latin typeface="Arial" panose="020B0604020202020204" pitchFamily="34" charset="0"/>
            </a:endParaRPr>
          </a:p>
        </p:txBody>
      </p:sp>
      <p:sp>
        <p:nvSpPr>
          <p:cNvPr id="14" name="Line Callout 1 16"/>
          <p:cNvSpPr>
            <a:spLocks/>
          </p:cNvSpPr>
          <p:nvPr/>
        </p:nvSpPr>
        <p:spPr bwMode="auto">
          <a:xfrm>
            <a:off x="7102929" y="996473"/>
            <a:ext cx="1095375" cy="314325"/>
          </a:xfrm>
          <a:prstGeom prst="borderCallout1">
            <a:avLst>
              <a:gd name="adj1" fmla="val 107556"/>
              <a:gd name="adj2" fmla="val 49926"/>
              <a:gd name="adj3" fmla="val 434023"/>
              <a:gd name="adj4" fmla="val -6157"/>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n-US" sz="1200" b="0" i="0" u="none" strike="noStrike" cap="none" normalizeH="0" baseline="0" smtClean="0">
                <a:ln>
                  <a:noFill/>
                </a:ln>
                <a:solidFill>
                  <a:schemeClr val="tx1"/>
                </a:solidFill>
                <a:effectLst/>
                <a:latin typeface="Arial Black" panose="020B0A04020102020204" pitchFamily="34" charset="0"/>
                <a:ea typeface="Calibri" panose="020F0502020204030204" pitchFamily="34" charset="0"/>
                <a:cs typeface="Arial" panose="020B0604020202020204" pitchFamily="34" charset="0"/>
              </a:rPr>
              <a:t>Semestre</a:t>
            </a:r>
            <a:endParaRPr kumimoji="0" lang="es-MX" altLang="en-US" sz="1800" b="0" i="0" u="none" strike="noStrike" cap="none" normalizeH="0" baseline="0" smtClean="0">
              <a:ln>
                <a:noFill/>
              </a:ln>
              <a:solidFill>
                <a:schemeClr val="tx1"/>
              </a:solidFill>
              <a:effectLst/>
              <a:latin typeface="Arial" panose="020B0604020202020204" pitchFamily="34" charset="0"/>
            </a:endParaRPr>
          </a:p>
        </p:txBody>
      </p:sp>
      <p:sp>
        <p:nvSpPr>
          <p:cNvPr id="15" name="Line Callout 1 19"/>
          <p:cNvSpPr>
            <a:spLocks/>
          </p:cNvSpPr>
          <p:nvPr/>
        </p:nvSpPr>
        <p:spPr bwMode="auto">
          <a:xfrm>
            <a:off x="3469865" y="6006466"/>
            <a:ext cx="1143000" cy="504825"/>
          </a:xfrm>
          <a:prstGeom prst="borderCallout1">
            <a:avLst>
              <a:gd name="adj1" fmla="val 2467"/>
              <a:gd name="adj2" fmla="val 47667"/>
              <a:gd name="adj3" fmla="val -249545"/>
              <a:gd name="adj4" fmla="val 32739"/>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n-US" sz="1200" b="0" i="0" u="none" strike="noStrike" cap="none" normalizeH="0" baseline="0" dirty="0" smtClean="0">
                <a:ln>
                  <a:noFill/>
                </a:ln>
                <a:solidFill>
                  <a:schemeClr val="tx1"/>
                </a:solidFill>
                <a:effectLst/>
                <a:latin typeface="Arial Black" panose="020B0A04020102020204" pitchFamily="34" charset="0"/>
                <a:ea typeface="Calibri" panose="020F0502020204030204" pitchFamily="34" charset="0"/>
                <a:cs typeface="Arial" panose="020B0604020202020204" pitchFamily="34" charset="0"/>
              </a:rPr>
              <a:t>Numero de Casillero</a:t>
            </a:r>
            <a:endParaRPr kumimoji="0" lang="es-MX"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6" name="Line Callout 1 20"/>
          <p:cNvSpPr>
            <a:spLocks/>
          </p:cNvSpPr>
          <p:nvPr/>
        </p:nvSpPr>
        <p:spPr bwMode="auto">
          <a:xfrm>
            <a:off x="4736690" y="5278597"/>
            <a:ext cx="1390650" cy="781050"/>
          </a:xfrm>
          <a:prstGeom prst="borderCallout1">
            <a:avLst>
              <a:gd name="adj1" fmla="val 458"/>
              <a:gd name="adj2" fmla="val 50569"/>
              <a:gd name="adj3" fmla="val -70426"/>
              <a:gd name="adj4" fmla="val 50708"/>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n-US" sz="1200" b="0" i="0" u="none" strike="noStrike" cap="none" normalizeH="0" baseline="0" dirty="0" smtClean="0">
                <a:ln>
                  <a:noFill/>
                </a:ln>
                <a:solidFill>
                  <a:schemeClr val="tx1"/>
                </a:solidFill>
                <a:effectLst/>
                <a:latin typeface="Arial Black" panose="020B0A04020102020204" pitchFamily="34" charset="0"/>
                <a:ea typeface="Calibri" panose="020F0502020204030204" pitchFamily="34" charset="0"/>
                <a:cs typeface="Arial" panose="020B0604020202020204" pitchFamily="34" charset="0"/>
              </a:rPr>
              <a:t>Combinación de tu Casillero</a:t>
            </a:r>
            <a:endParaRPr kumimoji="0" lang="es-MX"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7" name="Line Callout 3 21"/>
          <p:cNvSpPr>
            <a:spLocks/>
          </p:cNvSpPr>
          <p:nvPr/>
        </p:nvSpPr>
        <p:spPr bwMode="auto">
          <a:xfrm>
            <a:off x="6251939" y="4796790"/>
            <a:ext cx="1257300" cy="304800"/>
          </a:xfrm>
          <a:prstGeom prst="borderCallout3">
            <a:avLst>
              <a:gd name="adj1" fmla="val 31250"/>
              <a:gd name="adj2" fmla="val 759"/>
              <a:gd name="adj3" fmla="val -9375"/>
              <a:gd name="adj4" fmla="val -94699"/>
              <a:gd name="adj5" fmla="val -65625"/>
              <a:gd name="adj6" fmla="val -93940"/>
              <a:gd name="adj7" fmla="val -171412"/>
              <a:gd name="adj8" fmla="val -93940"/>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n-US" sz="1200" b="0" i="0" u="none" strike="noStrike" cap="none" normalizeH="0" baseline="0" smtClean="0">
                <a:ln>
                  <a:noFill/>
                </a:ln>
                <a:solidFill>
                  <a:schemeClr val="tx1"/>
                </a:solidFill>
                <a:effectLst/>
                <a:latin typeface="Arial Black" panose="020B0A04020102020204" pitchFamily="34" charset="0"/>
                <a:ea typeface="Calibri" panose="020F0502020204030204" pitchFamily="34" charset="0"/>
                <a:cs typeface="Arial" panose="020B0604020202020204" pitchFamily="34" charset="0"/>
              </a:rPr>
              <a:t>Maestro/a</a:t>
            </a:r>
            <a:endParaRPr kumimoji="0" lang="es-MX" altLang="en-US" sz="1800" b="0" i="0" u="none" strike="noStrike" cap="none" normalizeH="0" baseline="0" smtClean="0">
              <a:ln>
                <a:noFill/>
              </a:ln>
              <a:solidFill>
                <a:schemeClr val="tx1"/>
              </a:solidFill>
              <a:effectLst/>
              <a:latin typeface="Arial" panose="020B0604020202020204" pitchFamily="34" charset="0"/>
            </a:endParaRPr>
          </a:p>
        </p:txBody>
      </p:sp>
      <p:sp>
        <p:nvSpPr>
          <p:cNvPr id="18" name="Line Callout 2 23"/>
          <p:cNvSpPr>
            <a:spLocks/>
          </p:cNvSpPr>
          <p:nvPr/>
        </p:nvSpPr>
        <p:spPr bwMode="auto">
          <a:xfrm>
            <a:off x="1907765" y="4880768"/>
            <a:ext cx="1562100" cy="485775"/>
          </a:xfrm>
          <a:prstGeom prst="borderCallout2">
            <a:avLst>
              <a:gd name="adj1" fmla="val -2819"/>
              <a:gd name="adj2" fmla="val 18495"/>
              <a:gd name="adj3" fmla="val -110662"/>
              <a:gd name="adj4" fmla="val 18088"/>
              <a:gd name="adj5" fmla="val -267894"/>
              <a:gd name="adj6" fmla="val 151505"/>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n-US" sz="1200" b="0" i="0" u="none" strike="noStrike" cap="none" normalizeH="0" baseline="0" dirty="0" smtClean="0">
                <a:ln>
                  <a:noFill/>
                </a:ln>
                <a:solidFill>
                  <a:schemeClr val="tx1"/>
                </a:solidFill>
                <a:effectLst/>
                <a:latin typeface="Arial Black" panose="020B0A04020102020204" pitchFamily="34" charset="0"/>
                <a:ea typeface="Calibri" panose="020F0502020204030204" pitchFamily="34" charset="0"/>
                <a:cs typeface="Arial" panose="020B0604020202020204" pitchFamily="34" charset="0"/>
              </a:rPr>
              <a:t>Periodo u Hora de Clase</a:t>
            </a:r>
            <a:endParaRPr kumimoji="0" lang="es-MX"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9" name="Text Box 24"/>
          <p:cNvSpPr txBox="1">
            <a:spLocks noChangeArrowheads="1"/>
          </p:cNvSpPr>
          <p:nvPr/>
        </p:nvSpPr>
        <p:spPr bwMode="auto">
          <a:xfrm>
            <a:off x="7276015" y="2616742"/>
            <a:ext cx="981075" cy="775521"/>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n-US" sz="1000" b="0" i="0" u="sng" strike="noStrike" cap="none" normalizeH="0" baseline="0" dirty="0" smtClean="0">
                <a:ln>
                  <a:noFill/>
                </a:ln>
                <a:solidFill>
                  <a:srgbClr val="FF0000"/>
                </a:solidFill>
                <a:effectLst/>
                <a:latin typeface="Arial Black" panose="020B0A04020102020204" pitchFamily="34" charset="0"/>
                <a:ea typeface="Calibri" panose="020F0502020204030204" pitchFamily="34" charset="0"/>
                <a:cs typeface="Arial" panose="020B0604020202020204" pitchFamily="34" charset="0"/>
              </a:rPr>
              <a:t>S1</a:t>
            </a:r>
            <a:r>
              <a:rPr kumimoji="0" lang="es-MX" altLang="en-US" sz="1000" b="0" i="0" u="none" strike="noStrike" cap="none" normalizeH="0" baseline="0" dirty="0" smtClean="0">
                <a:ln>
                  <a:noFill/>
                </a:ln>
                <a:solidFill>
                  <a:srgbClr val="FF0000"/>
                </a:solidFill>
                <a:effectLst/>
                <a:latin typeface="Arial Black" panose="020B0A04020102020204" pitchFamily="34" charset="0"/>
                <a:ea typeface="Calibri" panose="020F0502020204030204" pitchFamily="34" charset="0"/>
                <a:cs typeface="Arial" panose="020B0604020202020204" pitchFamily="34" charset="0"/>
              </a:rPr>
              <a:t>: Semestre 1</a:t>
            </a:r>
            <a:endParaRPr kumimoji="0" lang="es-MX"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n-US" sz="1000" b="0" i="0" u="sng" strike="noStrike" cap="none" normalizeH="0" baseline="0" dirty="0" smtClean="0">
                <a:ln>
                  <a:noFill/>
                </a:ln>
                <a:solidFill>
                  <a:srgbClr val="0070C0"/>
                </a:solidFill>
                <a:effectLst/>
                <a:latin typeface="Arial Black" panose="020B0A04020102020204" pitchFamily="34" charset="0"/>
                <a:ea typeface="Calibri" panose="020F0502020204030204" pitchFamily="34" charset="0"/>
                <a:cs typeface="Arial" panose="020B0604020202020204" pitchFamily="34" charset="0"/>
              </a:rPr>
              <a:t>S2</a:t>
            </a:r>
            <a:r>
              <a:rPr kumimoji="0" lang="es-MX" altLang="en-US" sz="1000" b="0" i="0" u="none" strike="noStrike" cap="none" normalizeH="0" baseline="0" dirty="0" smtClean="0">
                <a:ln>
                  <a:noFill/>
                </a:ln>
                <a:solidFill>
                  <a:srgbClr val="0070C0"/>
                </a:solidFill>
                <a:effectLst/>
                <a:latin typeface="Arial Black" panose="020B0A04020102020204" pitchFamily="34" charset="0"/>
                <a:ea typeface="Calibri" panose="020F0502020204030204" pitchFamily="34" charset="0"/>
                <a:cs typeface="Arial" panose="020B0604020202020204" pitchFamily="34" charset="0"/>
              </a:rPr>
              <a:t>: Semestre 2</a:t>
            </a:r>
            <a:endParaRPr kumimoji="0" lang="es-MX"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0" name="Text Box 25"/>
          <p:cNvSpPr txBox="1">
            <a:spLocks noChangeArrowheads="1"/>
          </p:cNvSpPr>
          <p:nvPr/>
        </p:nvSpPr>
        <p:spPr bwMode="auto">
          <a:xfrm>
            <a:off x="77898" y="5499630"/>
            <a:ext cx="3114675" cy="1257300"/>
          </a:xfrm>
          <a:prstGeom prst="rect">
            <a:avLst/>
          </a:prstGeom>
          <a:gradFill rotWithShape="1">
            <a:gsLst>
              <a:gs pos="0">
                <a:srgbClr val="B1CBE9"/>
              </a:gs>
              <a:gs pos="50000">
                <a:srgbClr val="A3C1E5"/>
              </a:gs>
              <a:gs pos="100000">
                <a:srgbClr val="92B9E4"/>
              </a:gs>
            </a:gsLst>
            <a:lin ang="5400000"/>
          </a:gradFill>
          <a:ln w="6350">
            <a:solidFill>
              <a:srgbClr val="5B9BD5"/>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Char char="•"/>
              <a:tabLst/>
            </a:pPr>
            <a:r>
              <a:rPr kumimoji="0" lang="es-MX" altLang="en-US" sz="12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Bull </a:t>
            </a:r>
            <a:r>
              <a:rPr kumimoji="0" lang="es-MX" altLang="en-US" sz="1200" b="1"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Dog</a:t>
            </a:r>
            <a:r>
              <a:rPr kumimoji="0" lang="es-MX" altLang="en-US" sz="12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Time</a:t>
            </a:r>
            <a:endParaRPr kumimoji="0" lang="es-MX" altLang="en-US" sz="11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n-U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Es una clase que tomamos ciertos días del año, donde te reúnes con tus compañeros del mismo nivel de grado y se habla o trabaja con temas acerca de la escuela.</a:t>
            </a:r>
            <a:endParaRPr kumimoji="0" lang="es-MX"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1" name="Text Box 26"/>
          <p:cNvSpPr txBox="1">
            <a:spLocks noChangeArrowheads="1"/>
          </p:cNvSpPr>
          <p:nvPr/>
        </p:nvSpPr>
        <p:spPr bwMode="auto">
          <a:xfrm>
            <a:off x="8325784" y="4097972"/>
            <a:ext cx="2962275" cy="1657350"/>
          </a:xfrm>
          <a:prstGeom prst="rect">
            <a:avLst/>
          </a:prstGeom>
          <a:gradFill rotWithShape="1">
            <a:gsLst>
              <a:gs pos="0">
                <a:srgbClr val="B1CBE9"/>
              </a:gs>
              <a:gs pos="50000">
                <a:srgbClr val="A3C1E5"/>
              </a:gs>
              <a:gs pos="100000">
                <a:srgbClr val="92B9E4"/>
              </a:gs>
            </a:gsLst>
            <a:lin ang="5400000"/>
          </a:gradFill>
          <a:ln w="6350">
            <a:solidFill>
              <a:srgbClr val="5B9BD5"/>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s-MX" altLang="en-US" sz="12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Como Abrir tu Casillero</a:t>
            </a:r>
            <a:endParaRPr kumimoji="0" lang="es-MX"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altLang="en-U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Para colocar tu primer digito (39), gira a la derecha.</a:t>
            </a:r>
            <a:endParaRPr kumimoji="0" lang="es-MX"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altLang="en-U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Para el segundo digito (08), girar dos veces a la izquierda.</a:t>
            </a:r>
            <a:endParaRPr kumimoji="0" lang="es-MX"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altLang="en-U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Para el ultimo digito (47), girar a la derecha.</a:t>
            </a:r>
            <a:endParaRPr kumimoji="0" lang="es-MX"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2" name="Text Box 27"/>
          <p:cNvSpPr txBox="1">
            <a:spLocks noChangeArrowheads="1"/>
          </p:cNvSpPr>
          <p:nvPr/>
        </p:nvSpPr>
        <p:spPr bwMode="auto">
          <a:xfrm>
            <a:off x="8798601" y="1491456"/>
            <a:ext cx="2895600" cy="1476375"/>
          </a:xfrm>
          <a:prstGeom prst="rect">
            <a:avLst/>
          </a:prstGeom>
          <a:gradFill rotWithShape="1">
            <a:gsLst>
              <a:gs pos="0">
                <a:srgbClr val="FFDD9C"/>
              </a:gs>
              <a:gs pos="50000">
                <a:srgbClr val="FFD78E"/>
              </a:gs>
              <a:gs pos="100000">
                <a:srgbClr val="FFD479"/>
              </a:gs>
            </a:gsLst>
            <a:lin ang="5400000"/>
          </a:gradFill>
          <a:ln w="6350">
            <a:solidFill>
              <a:srgbClr val="FFC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n-US" sz="12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Importante:</a:t>
            </a:r>
            <a:r>
              <a:rPr kumimoji="0" lang="es-MX" altLang="en-U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El primer número de tu salón indica si tu clase está en el primer piso o segundo piso. Ejemplo; Si tu clase comienza con un 1 (N</a:t>
            </a:r>
            <a:r>
              <a:rPr kumimoji="0" lang="es-MX" altLang="en-US" sz="1200" b="1" i="0" u="sng"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1</a:t>
            </a:r>
            <a:r>
              <a:rPr kumimoji="0" lang="es-MX" altLang="en-U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702) indica que esta en el primer piso, pero si tu clase empieza con 2 (N</a:t>
            </a:r>
            <a:r>
              <a:rPr kumimoji="0" lang="es-MX" altLang="en-US" sz="1200" b="1" i="0" u="sng"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2</a:t>
            </a:r>
            <a:r>
              <a:rPr kumimoji="0" lang="es-MX" altLang="en-U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415) indica que esta en el segundo piso.</a:t>
            </a:r>
            <a:endParaRPr kumimoji="0" lang="es-MX"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3" name="Rectangle 21"/>
          <p:cNvSpPr>
            <a:spLocks noChangeArrowheads="1"/>
          </p:cNvSpPr>
          <p:nvPr/>
        </p:nvSpPr>
        <p:spPr bwMode="auto">
          <a:xfrm>
            <a:off x="1959429" y="-36576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Rectangle 23"/>
          <p:cNvSpPr>
            <a:spLocks noChangeArrowheads="1"/>
          </p:cNvSpPr>
          <p:nvPr/>
        </p:nvSpPr>
        <p:spPr bwMode="auto">
          <a:xfrm>
            <a:off x="1959429" y="9144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6" name="Rectangle 41"/>
          <p:cNvSpPr>
            <a:spLocks noChangeArrowheads="1"/>
          </p:cNvSpPr>
          <p:nvPr/>
        </p:nvSpPr>
        <p:spPr bwMode="auto">
          <a:xfrm>
            <a:off x="2779940" y="43787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Rectangle 42"/>
          <p:cNvSpPr>
            <a:spLocks noChangeArrowheads="1"/>
          </p:cNvSpPr>
          <p:nvPr/>
        </p:nvSpPr>
        <p:spPr bwMode="auto">
          <a:xfrm>
            <a:off x="1959429" y="580644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smtClean="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255199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NHS Parking for public view"/>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6377" y="1346372"/>
            <a:ext cx="5943490" cy="45319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179867" y="3289162"/>
            <a:ext cx="4980851" cy="646331"/>
          </a:xfrm>
          <a:prstGeom prst="rect">
            <a:avLst/>
          </a:prstGeom>
        </p:spPr>
        <p:txBody>
          <a:bodyPr wrap="none">
            <a:spAutoFit/>
          </a:bodyPr>
          <a:lstStyle/>
          <a:p>
            <a:pPr algn="ctr"/>
            <a:r>
              <a:rPr lang="es-MX" dirty="0">
                <a:latin typeface="Arial" panose="020B0604020202020204" pitchFamily="34" charset="0"/>
                <a:cs typeface="Arial" panose="020B0604020202020204" pitchFamily="34" charset="0"/>
              </a:rPr>
              <a:t>Lugares de estacionamiento para estudiantes. </a:t>
            </a:r>
            <a:endParaRPr lang="es-MX" dirty="0" smtClean="0">
              <a:latin typeface="Arial" panose="020B0604020202020204" pitchFamily="34" charset="0"/>
              <a:cs typeface="Arial" panose="020B0604020202020204" pitchFamily="34" charset="0"/>
            </a:endParaRPr>
          </a:p>
          <a:p>
            <a:pPr algn="ctr"/>
            <a:r>
              <a:rPr lang="es-MX" dirty="0" smtClean="0">
                <a:latin typeface="Arial" panose="020B0604020202020204" pitchFamily="34" charset="0"/>
                <a:cs typeface="Arial" panose="020B0604020202020204" pitchFamily="34" charset="0"/>
              </a:rPr>
              <a:t>(</a:t>
            </a:r>
            <a:r>
              <a:rPr lang="es-MX" dirty="0">
                <a:latin typeface="Arial" panose="020B0604020202020204" pitchFamily="34" charset="0"/>
                <a:cs typeface="Arial" panose="020B0604020202020204" pitchFamily="34" charset="0"/>
              </a:rPr>
              <a:t>Área roja)</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8559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5346" y="1102499"/>
            <a:ext cx="8596668" cy="1431697"/>
          </a:xfrm>
        </p:spPr>
        <p:txBody>
          <a:bodyPr/>
          <a:lstStyle/>
          <a:p>
            <a:r>
              <a:rPr lang="es-MX" dirty="0">
                <a:solidFill>
                  <a:schemeClr val="tx1"/>
                </a:solidFill>
                <a:latin typeface="Arial" panose="020B0604020202020204" pitchFamily="34" charset="0"/>
                <a:cs typeface="Arial" panose="020B0604020202020204" pitchFamily="34" charset="0"/>
              </a:rPr>
              <a:t>¿Es tu primera vez en una escuela extranjera y no sabes que hacer? No te preocupes, estoy aquí para ayudarte en todas tus dudas que tengas acerca de Columbus North High School. Si quieres saber información mas detallada, te recomiendo que leas las otras secciones de la </a:t>
            </a:r>
            <a:r>
              <a:rPr lang="es-MX" dirty="0" smtClean="0">
                <a:solidFill>
                  <a:schemeClr val="tx1"/>
                </a:solidFill>
                <a:latin typeface="Arial" panose="020B0604020202020204" pitchFamily="34" charset="0"/>
                <a:cs typeface="Arial" panose="020B0604020202020204" pitchFamily="34" charset="0"/>
              </a:rPr>
              <a:t>pagina. </a:t>
            </a:r>
            <a:endParaRPr lang="en-US" dirty="0">
              <a:solidFill>
                <a:schemeClr val="tx1"/>
              </a:solidFill>
              <a:latin typeface="Arial" panose="020B0604020202020204" pitchFamily="34" charset="0"/>
              <a:cs typeface="Arial" panose="020B0604020202020204" pitchFamily="34" charset="0"/>
            </a:endParaRPr>
          </a:p>
          <a:p>
            <a:endParaRPr lang="en-US" dirty="0"/>
          </a:p>
        </p:txBody>
      </p:sp>
      <p:pic>
        <p:nvPicPr>
          <p:cNvPr id="5" name="Picture 4" descr="Facebook - Internet Explorer"/>
          <p:cNvPicPr>
            <a:picLocks noChangeAspect="1"/>
          </p:cNvPicPr>
          <p:nvPr/>
        </p:nvPicPr>
        <p:blipFill rotWithShape="1">
          <a:blip r:embed="rId2">
            <a:extLst>
              <a:ext uri="{28A0092B-C50C-407E-A947-70E740481C1C}">
                <a14:useLocalDpi xmlns:a14="http://schemas.microsoft.com/office/drawing/2010/main" val="0"/>
              </a:ext>
            </a:extLst>
          </a:blip>
          <a:srcRect l="12660" t="11480" r="12543" b="13253"/>
          <a:stretch/>
        </p:blipFill>
        <p:spPr>
          <a:xfrm>
            <a:off x="2408817" y="2713707"/>
            <a:ext cx="5969725" cy="3137503"/>
          </a:xfrm>
          <a:prstGeom prst="rect">
            <a:avLst/>
          </a:prstGeom>
        </p:spPr>
      </p:pic>
    </p:spTree>
    <p:extLst>
      <p:ext uri="{BB962C8B-B14F-4D97-AF65-F5344CB8AC3E}">
        <p14:creationId xmlns:p14="http://schemas.microsoft.com/office/powerpoint/2010/main" val="1514600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511" y="1363755"/>
            <a:ext cx="7643706" cy="3880773"/>
          </a:xfrm>
        </p:spPr>
        <p:txBody>
          <a:bodyPr/>
          <a:lstStyle/>
          <a:p>
            <a:pPr algn="ctr"/>
            <a:r>
              <a:rPr lang="es-ES" dirty="0">
                <a:solidFill>
                  <a:schemeClr val="tx1"/>
                </a:solidFill>
                <a:latin typeface="Arial" panose="020B0604020202020204" pitchFamily="34" charset="0"/>
                <a:cs typeface="Arial" panose="020B0604020202020204" pitchFamily="34" charset="0"/>
              </a:rPr>
              <a:t>Se genera mucha emoción al comienzo del año académico y los estudiantes forman muchas grandes amistades durante esta época mientras se adaptan a una nueva etapa de su vida académica. Pero para las nuevas generaciones estudiar en Estados Unidos no es imposible sino una oportunidad muy real y valiosa.</a:t>
            </a:r>
            <a:endParaRPr lang="en-US" dirty="0">
              <a:solidFill>
                <a:schemeClr val="tx1"/>
              </a:solidFill>
              <a:latin typeface="Arial" panose="020B0604020202020204" pitchFamily="34" charset="0"/>
              <a:cs typeface="Arial" panose="020B0604020202020204" pitchFamily="34" charset="0"/>
            </a:endParaRPr>
          </a:p>
          <a:p>
            <a:pPr marL="0" indent="0" algn="ctr">
              <a:buNone/>
            </a:pPr>
            <a:r>
              <a:rPr lang="es-MX" dirty="0" smtClean="0">
                <a:solidFill>
                  <a:schemeClr val="tx1"/>
                </a:solidFill>
                <a:latin typeface="Arial" panose="020B0604020202020204" pitchFamily="34" charset="0"/>
                <a:cs typeface="Arial" panose="020B0604020202020204" pitchFamily="34" charset="0"/>
              </a:rPr>
              <a:t>Así que a continuación tendrás información acerca de las preguntas mas frecuentes que se hacen los nuevos estudiantes cuando llegan por primera vez.</a:t>
            </a:r>
            <a:endParaRPr lang="en-US" dirty="0">
              <a:solidFill>
                <a:schemeClr val="tx1"/>
              </a:solidFill>
              <a:latin typeface="Arial" panose="020B0604020202020204" pitchFamily="34" charset="0"/>
              <a:cs typeface="Arial" panose="020B0604020202020204" pitchFamily="34" charset="0"/>
            </a:endParaRPr>
          </a:p>
        </p:txBody>
      </p:sp>
      <p:pic>
        <p:nvPicPr>
          <p:cNvPr id="1026" name="Picture 2" descr="Resultado de imagen para caricatura estudian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3179" y="1097280"/>
            <a:ext cx="5043958" cy="5477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421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84217" y="630452"/>
            <a:ext cx="9431382" cy="2585323"/>
          </a:xfrm>
          <a:prstGeom prst="rect">
            <a:avLst/>
          </a:prstGeom>
        </p:spPr>
        <p:txBody>
          <a:bodyPr wrap="square">
            <a:spAutoFit/>
          </a:bodyPr>
          <a:lstStyle/>
          <a:p>
            <a:r>
              <a:rPr lang="es-MX" dirty="0">
                <a:latin typeface="Arial" panose="020B0604020202020204" pitchFamily="34" charset="0"/>
                <a:cs typeface="Arial" panose="020B0604020202020204" pitchFamily="34" charset="0"/>
              </a:rPr>
              <a:t>Cuando eres un nuevo </a:t>
            </a:r>
            <a:r>
              <a:rPr lang="es-MX" dirty="0" smtClean="0">
                <a:latin typeface="Arial" panose="020B0604020202020204" pitchFamily="34" charset="0"/>
                <a:cs typeface="Arial" panose="020B0604020202020204" pitchFamily="34" charset="0"/>
              </a:rPr>
              <a:t>estudiante </a:t>
            </a:r>
            <a:r>
              <a:rPr lang="es-MX" dirty="0">
                <a:latin typeface="Arial" panose="020B0604020202020204" pitchFamily="34" charset="0"/>
                <a:cs typeface="Arial" panose="020B0604020202020204" pitchFamily="34" charset="0"/>
              </a:rPr>
              <a:t>lo primero que te realizan es una prueba para valorar tu nivel de ingles y así asignarte clases que estén a tu nivel y no tengas dificultades a la hora de aprender, esta prueba es llamada </a:t>
            </a:r>
            <a:r>
              <a:rPr lang="es-MX" b="1" u="sng" dirty="0" smtClean="0">
                <a:latin typeface="Arial" panose="020B0604020202020204" pitchFamily="34" charset="0"/>
                <a:cs typeface="Arial" panose="020B0604020202020204" pitchFamily="34" charset="0"/>
              </a:rPr>
              <a:t>WIDA.</a:t>
            </a:r>
          </a:p>
          <a:p>
            <a:endParaRPr lang="es-MX" b="1" u="sng" dirty="0">
              <a:latin typeface="Arial" panose="020B0604020202020204" pitchFamily="34" charset="0"/>
              <a:cs typeface="Arial" panose="020B0604020202020204" pitchFamily="34" charset="0"/>
            </a:endParaRPr>
          </a:p>
          <a:p>
            <a:endParaRPr lang="es-MX" u="sng" dirty="0">
              <a:latin typeface="Arial" panose="020B0604020202020204" pitchFamily="34" charset="0"/>
              <a:cs typeface="Arial" panose="020B0604020202020204" pitchFamily="34" charset="0"/>
            </a:endParaRPr>
          </a:p>
          <a:p>
            <a:pPr marL="285750" indent="-285750" algn="ctr">
              <a:buFont typeface="Wingdings" panose="05000000000000000000" pitchFamily="2" charset="2"/>
              <a:buChar char="Ø"/>
            </a:pPr>
            <a:r>
              <a:rPr lang="es-ES" dirty="0">
                <a:latin typeface="Arial" panose="020B0604020202020204" pitchFamily="34" charset="0"/>
                <a:cs typeface="Arial" panose="020B0604020202020204" pitchFamily="34" charset="0"/>
              </a:rPr>
              <a:t>El </a:t>
            </a:r>
            <a:r>
              <a:rPr lang="es-ES" b="1" dirty="0" smtClean="0">
                <a:latin typeface="Arial" panose="020B0604020202020204" pitchFamily="34" charset="0"/>
                <a:cs typeface="Arial" panose="020B0604020202020204" pitchFamily="34" charset="0"/>
              </a:rPr>
              <a:t>WIDA</a:t>
            </a:r>
            <a:r>
              <a:rPr lang="es-ES" dirty="0" smtClean="0">
                <a:latin typeface="Arial" panose="020B0604020202020204" pitchFamily="34" charset="0"/>
                <a:cs typeface="Arial" panose="020B0604020202020204" pitchFamily="34" charset="0"/>
              </a:rPr>
              <a:t> </a:t>
            </a:r>
            <a:r>
              <a:rPr lang="es-ES" dirty="0">
                <a:latin typeface="Arial" panose="020B0604020202020204" pitchFamily="34" charset="0"/>
                <a:cs typeface="Arial" panose="020B0604020202020204" pitchFamily="34" charset="0"/>
              </a:rPr>
              <a:t>es una prueba obligatoria para todos aquellos estudiantes extranjeros que quieran estudiar en los colegios públicos de Estados Unidos. Este examen mide de forma rápida y sencilla las habilidades de comprensión auditiva y lectora de los estudiantes de la escuela, que vayan de los grados 9 al 12.</a:t>
            </a:r>
            <a:endParaRPr lang="en-US" u="sng"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7550" y="3633786"/>
            <a:ext cx="5363936" cy="2628329"/>
          </a:xfrm>
          <a:prstGeom prst="rect">
            <a:avLst/>
          </a:prstGeom>
        </p:spPr>
      </p:pic>
    </p:spTree>
    <p:extLst>
      <p:ext uri="{BB962C8B-B14F-4D97-AF65-F5344CB8AC3E}">
        <p14:creationId xmlns:p14="http://schemas.microsoft.com/office/powerpoint/2010/main" val="3994593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MX" dirty="0" smtClean="0">
                <a:latin typeface="Baskerville Old Face" panose="02020602080505020303" pitchFamily="18" charset="0"/>
              </a:rPr>
              <a:t>Clases</a:t>
            </a:r>
            <a:endParaRPr lang="en-US" dirty="0">
              <a:latin typeface="Baskerville Old Face" panose="02020602080505020303" pitchFamily="18" charset="0"/>
            </a:endParaRPr>
          </a:p>
        </p:txBody>
      </p:sp>
      <p:sp>
        <p:nvSpPr>
          <p:cNvPr id="3" name="Content Placeholder 2"/>
          <p:cNvSpPr>
            <a:spLocks noGrp="1"/>
          </p:cNvSpPr>
          <p:nvPr>
            <p:ph idx="1"/>
          </p:nvPr>
        </p:nvSpPr>
        <p:spPr>
          <a:xfrm>
            <a:off x="677332" y="1361076"/>
            <a:ext cx="8793237" cy="3182119"/>
          </a:xfrm>
        </p:spPr>
        <p:txBody>
          <a:bodyPr>
            <a:normAutofit/>
          </a:bodyPr>
          <a:lstStyle/>
          <a:p>
            <a:r>
              <a:rPr lang="es-MX" sz="1600" dirty="0" smtClean="0">
                <a:solidFill>
                  <a:schemeClr val="tx1"/>
                </a:solidFill>
                <a:latin typeface="Arial" panose="020B0604020202020204" pitchFamily="34" charset="0"/>
                <a:cs typeface="Arial" panose="020B0604020202020204" pitchFamily="34" charset="0"/>
              </a:rPr>
              <a:t>4 años de High </a:t>
            </a:r>
            <a:r>
              <a:rPr lang="es-MX" sz="1600" dirty="0" err="1" smtClean="0">
                <a:solidFill>
                  <a:schemeClr val="tx1"/>
                </a:solidFill>
                <a:latin typeface="Arial" panose="020B0604020202020204" pitchFamily="34" charset="0"/>
                <a:cs typeface="Arial" panose="020B0604020202020204" pitchFamily="34" charset="0"/>
              </a:rPr>
              <a:t>School</a:t>
            </a:r>
            <a:r>
              <a:rPr lang="es-MX" sz="1600" dirty="0" smtClean="0">
                <a:solidFill>
                  <a:schemeClr val="tx1"/>
                </a:solidFill>
                <a:latin typeface="Arial" panose="020B0604020202020204" pitchFamily="34" charset="0"/>
                <a:cs typeface="Arial" panose="020B0604020202020204" pitchFamily="34" charset="0"/>
              </a:rPr>
              <a:t> (8 meses) es lo que te llevas estudiando si es que llegas desde tu primero grado. </a:t>
            </a:r>
            <a:endParaRPr lang="es-MX" sz="1600" dirty="0">
              <a:solidFill>
                <a:schemeClr val="tx1"/>
              </a:solidFill>
              <a:latin typeface="Arial" panose="020B0604020202020204" pitchFamily="34" charset="0"/>
              <a:cs typeface="Arial" panose="020B0604020202020204" pitchFamily="34" charset="0"/>
            </a:endParaRPr>
          </a:p>
          <a:p>
            <a:r>
              <a:rPr lang="es-MX" sz="1600" dirty="0" smtClean="0">
                <a:solidFill>
                  <a:schemeClr val="tx1"/>
                </a:solidFill>
                <a:latin typeface="Arial" panose="020B0604020202020204" pitchFamily="34" charset="0"/>
                <a:cs typeface="Arial" panose="020B0604020202020204" pitchFamily="34" charset="0"/>
              </a:rPr>
              <a:t>Dependiendo</a:t>
            </a:r>
            <a:r>
              <a:rPr lang="es-MX" sz="1600" dirty="0">
                <a:solidFill>
                  <a:schemeClr val="tx1"/>
                </a:solidFill>
                <a:latin typeface="Arial" panose="020B0604020202020204" pitchFamily="34" charset="0"/>
                <a:cs typeface="Arial" panose="020B0604020202020204" pitchFamily="34" charset="0"/>
              </a:rPr>
              <a:t> </a:t>
            </a:r>
            <a:r>
              <a:rPr lang="es-MX" sz="1600" dirty="0" smtClean="0">
                <a:solidFill>
                  <a:schemeClr val="tx1"/>
                </a:solidFill>
                <a:latin typeface="Arial" panose="020B0604020202020204" pitchFamily="34" charset="0"/>
                <a:cs typeface="Arial" panose="020B0604020202020204" pitchFamily="34" charset="0"/>
              </a:rPr>
              <a:t>en que grado te encuentres se te asigna como un nombre;</a:t>
            </a:r>
          </a:p>
          <a:p>
            <a:pPr marL="0" indent="0">
              <a:buNone/>
            </a:pPr>
            <a:r>
              <a:rPr lang="es-MX" sz="1600" dirty="0" smtClean="0">
                <a:solidFill>
                  <a:schemeClr val="tx1"/>
                </a:solidFill>
                <a:latin typeface="Arial" panose="020B0604020202020204" pitchFamily="34" charset="0"/>
                <a:cs typeface="Arial" panose="020B0604020202020204" pitchFamily="34" charset="0"/>
              </a:rPr>
              <a:t>    Grado 9: </a:t>
            </a:r>
            <a:r>
              <a:rPr lang="es-MX" sz="1600" dirty="0" err="1" smtClean="0">
                <a:solidFill>
                  <a:schemeClr val="tx1"/>
                </a:solidFill>
                <a:latin typeface="Arial" panose="020B0604020202020204" pitchFamily="34" charset="0"/>
                <a:cs typeface="Arial" panose="020B0604020202020204" pitchFamily="34" charset="0"/>
              </a:rPr>
              <a:t>Freshman</a:t>
            </a:r>
            <a:r>
              <a:rPr lang="es-MX" sz="1600" dirty="0" smtClean="0">
                <a:solidFill>
                  <a:schemeClr val="tx1"/>
                </a:solidFill>
                <a:latin typeface="Arial" panose="020B0604020202020204" pitchFamily="34" charset="0"/>
                <a:cs typeface="Arial" panose="020B0604020202020204" pitchFamily="34" charset="0"/>
              </a:rPr>
              <a:t>     Grado 10: </a:t>
            </a:r>
            <a:r>
              <a:rPr lang="es-MX" sz="1600" dirty="0" err="1" smtClean="0">
                <a:solidFill>
                  <a:schemeClr val="tx1"/>
                </a:solidFill>
                <a:latin typeface="Arial" panose="020B0604020202020204" pitchFamily="34" charset="0"/>
                <a:cs typeface="Arial" panose="020B0604020202020204" pitchFamily="34" charset="0"/>
              </a:rPr>
              <a:t>Sophomore</a:t>
            </a:r>
            <a:r>
              <a:rPr lang="es-MX" sz="1600" dirty="0" smtClean="0">
                <a:solidFill>
                  <a:schemeClr val="tx1"/>
                </a:solidFill>
                <a:latin typeface="Arial" panose="020B0604020202020204" pitchFamily="34" charset="0"/>
                <a:cs typeface="Arial" panose="020B0604020202020204" pitchFamily="34" charset="0"/>
              </a:rPr>
              <a:t>     Grado 11: Junior        Grado 12: Senior</a:t>
            </a:r>
          </a:p>
          <a:p>
            <a:r>
              <a:rPr lang="es-MX" sz="1600" dirty="0" smtClean="0">
                <a:solidFill>
                  <a:schemeClr val="tx1"/>
                </a:solidFill>
                <a:latin typeface="Arial" panose="020B0604020202020204" pitchFamily="34" charset="0"/>
                <a:cs typeface="Arial" panose="020B0604020202020204" pitchFamily="34" charset="0"/>
              </a:rPr>
              <a:t>Las clases comienza a las 7:45 am y finalizan a las 3:15 pm.</a:t>
            </a:r>
          </a:p>
          <a:p>
            <a:r>
              <a:rPr lang="es-MX" sz="1600" dirty="0" smtClean="0">
                <a:solidFill>
                  <a:schemeClr val="tx1"/>
                </a:solidFill>
                <a:latin typeface="Arial" panose="020B0604020202020204" pitchFamily="34" charset="0"/>
                <a:cs typeface="Arial" panose="020B0604020202020204" pitchFamily="34" charset="0"/>
              </a:rPr>
              <a:t>Las clases son como cualquier parte, en este caso aquí les llamamos periodos y consta de 7 periodos (clases) aproximadamente 40-45 minutos por periodo.</a:t>
            </a:r>
            <a:endParaRPr lang="en-US" sz="1600" dirty="0" smtClean="0">
              <a:solidFill>
                <a:schemeClr val="tx1"/>
              </a:solidFill>
              <a:latin typeface="Arial" panose="020B0604020202020204" pitchFamily="34" charset="0"/>
              <a:cs typeface="Arial" panose="020B0604020202020204" pitchFamily="34" charset="0"/>
            </a:endParaRPr>
          </a:p>
          <a:p>
            <a:r>
              <a:rPr lang="es-MX" sz="1600" dirty="0" smtClean="0">
                <a:solidFill>
                  <a:schemeClr val="tx1"/>
                </a:solidFill>
                <a:latin typeface="Arial" panose="020B0604020202020204" pitchFamily="34" charset="0"/>
                <a:cs typeface="Arial" panose="020B0604020202020204" pitchFamily="34" charset="0"/>
              </a:rPr>
              <a:t>Aquí contamos con 2 lonches; A y C dependiendo que maestro te toque en tu 4 periodo es que vas a saber que lonche te toca.</a:t>
            </a:r>
          </a:p>
          <a:p>
            <a:endParaRPr lang="es-MX" sz="1600" dirty="0" smtClean="0">
              <a:solidFill>
                <a:schemeClr val="tx1"/>
              </a:solidFill>
              <a:latin typeface="Arial" panose="020B0604020202020204" pitchFamily="34" charset="0"/>
              <a:cs typeface="Arial" panose="020B0604020202020204" pitchFamily="34" charset="0"/>
            </a:endParaRPr>
          </a:p>
          <a:p>
            <a:endParaRPr lang="es-MX" dirty="0" smtClean="0"/>
          </a:p>
        </p:txBody>
      </p:sp>
      <p:sp>
        <p:nvSpPr>
          <p:cNvPr id="4" name="TextBox 3"/>
          <p:cNvSpPr txBox="1"/>
          <p:nvPr/>
        </p:nvSpPr>
        <p:spPr>
          <a:xfrm>
            <a:off x="743614" y="4425629"/>
            <a:ext cx="8660674" cy="646331"/>
          </a:xfrm>
          <a:prstGeom prst="rect">
            <a:avLst/>
          </a:prstGeom>
          <a:noFill/>
        </p:spPr>
        <p:txBody>
          <a:bodyPr wrap="square" rtlCol="0">
            <a:spAutoFit/>
          </a:bodyPr>
          <a:lstStyle/>
          <a:p>
            <a:pPr algn="ctr"/>
            <a:r>
              <a:rPr lang="es-MX" sz="3600" dirty="0" smtClean="0">
                <a:solidFill>
                  <a:schemeClr val="accent1"/>
                </a:solidFill>
                <a:latin typeface="Baskerville Old Face" panose="02020602080505020303" pitchFamily="18" charset="0"/>
              </a:rPr>
              <a:t>Exámenes</a:t>
            </a:r>
            <a:r>
              <a:rPr lang="es-MX" dirty="0" smtClean="0">
                <a:latin typeface="Baskerville Old Face" panose="02020602080505020303" pitchFamily="18" charset="0"/>
              </a:rPr>
              <a:t> </a:t>
            </a:r>
            <a:endParaRPr lang="en-US" dirty="0">
              <a:latin typeface="Baskerville Old Face" panose="02020602080505020303" pitchFamily="18" charset="0"/>
            </a:endParaRPr>
          </a:p>
        </p:txBody>
      </p:sp>
      <p:sp>
        <p:nvSpPr>
          <p:cNvPr id="5" name="TextBox 4"/>
          <p:cNvSpPr txBox="1"/>
          <p:nvPr/>
        </p:nvSpPr>
        <p:spPr>
          <a:xfrm>
            <a:off x="743614" y="5189526"/>
            <a:ext cx="7810962" cy="1323439"/>
          </a:xfrm>
          <a:prstGeom prst="rect">
            <a:avLst/>
          </a:prstGeom>
          <a:noFill/>
        </p:spPr>
        <p:txBody>
          <a:bodyPr wrap="square" rtlCol="0">
            <a:spAutoFit/>
          </a:bodyPr>
          <a:lstStyle/>
          <a:p>
            <a:pPr algn="ctr"/>
            <a:r>
              <a:rPr lang="es-MX" sz="1600" dirty="0" smtClean="0">
                <a:latin typeface="Arial" panose="020B0604020202020204" pitchFamily="34" charset="0"/>
                <a:cs typeface="Arial" panose="020B0604020202020204" pitchFamily="34" charset="0"/>
              </a:rPr>
              <a:t>En el transcurso del semestre, te encontraras con algunos maestros que aplican </a:t>
            </a:r>
            <a:r>
              <a:rPr lang="es-MX" sz="1600" dirty="0" err="1" smtClean="0">
                <a:latin typeface="Arial" panose="020B0604020202020204" pitchFamily="34" charset="0"/>
                <a:cs typeface="Arial" panose="020B0604020202020204" pitchFamily="34" charset="0"/>
              </a:rPr>
              <a:t>Quiz</a:t>
            </a:r>
            <a:r>
              <a:rPr lang="es-MX" sz="1600" dirty="0" smtClean="0">
                <a:latin typeface="Arial" panose="020B0604020202020204" pitchFamily="34" charset="0"/>
                <a:cs typeface="Arial" panose="020B0604020202020204" pitchFamily="34" charset="0"/>
              </a:rPr>
              <a:t> que son pruebas para saber como vas en sus clases y al final del semestre nos encontramos con exámenes finales donde tienes que aplicar de tu conocimiento acerca de lo que has aprendido todo el semestre, algunas  maestros optan por encargar proyecto finales en vez de poner exámenes.</a:t>
            </a:r>
            <a:endParaRPr lang="en-US" sz="1600" dirty="0">
              <a:latin typeface="Arial" panose="020B0604020202020204" pitchFamily="34" charset="0"/>
              <a:cs typeface="Arial" panose="020B0604020202020204" pitchFamily="34" charset="0"/>
            </a:endParaRPr>
          </a:p>
        </p:txBody>
      </p:sp>
      <p:pic>
        <p:nvPicPr>
          <p:cNvPr id="1026" name="Picture 2" descr="Image result for estudiantes dibuj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4002" y="4223108"/>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497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MX" dirty="0" smtClean="0">
                <a:latin typeface="Baskerville Old Face" panose="02020602080505020303" pitchFamily="18" charset="0"/>
              </a:rPr>
              <a:t>Créditos</a:t>
            </a:r>
            <a:endParaRPr lang="en-US" dirty="0">
              <a:latin typeface="Baskerville Old Face" panose="02020602080505020303" pitchFamily="18" charset="0"/>
            </a:endParaRPr>
          </a:p>
        </p:txBody>
      </p:sp>
      <p:sp>
        <p:nvSpPr>
          <p:cNvPr id="3" name="Content Placeholder 2"/>
          <p:cNvSpPr>
            <a:spLocks noGrp="1"/>
          </p:cNvSpPr>
          <p:nvPr>
            <p:ph idx="1"/>
          </p:nvPr>
        </p:nvSpPr>
        <p:spPr>
          <a:xfrm>
            <a:off x="1186785" y="1820955"/>
            <a:ext cx="8596668" cy="3880773"/>
          </a:xfrm>
        </p:spPr>
        <p:txBody>
          <a:bodyPr/>
          <a:lstStyle/>
          <a:p>
            <a:r>
              <a:rPr lang="es-ES" dirty="0">
                <a:solidFill>
                  <a:schemeClr val="tx1"/>
                </a:solidFill>
                <a:latin typeface="Arial" panose="020B0604020202020204" pitchFamily="34" charset="0"/>
                <a:cs typeface="Arial" panose="020B0604020202020204" pitchFamily="34" charset="0"/>
              </a:rPr>
              <a:t>Cada curso tiene un valor de un determinado número de “</a:t>
            </a:r>
            <a:r>
              <a:rPr lang="es-ES" dirty="0" err="1">
                <a:solidFill>
                  <a:schemeClr val="tx1"/>
                </a:solidFill>
                <a:latin typeface="Arial" panose="020B0604020202020204" pitchFamily="34" charset="0"/>
                <a:cs typeface="Arial" panose="020B0604020202020204" pitchFamily="34" charset="0"/>
              </a:rPr>
              <a:t>credits</a:t>
            </a:r>
            <a:r>
              <a:rPr lang="es-ES" dirty="0">
                <a:solidFill>
                  <a:schemeClr val="tx1"/>
                </a:solidFill>
                <a:latin typeface="Arial" panose="020B0604020202020204" pitchFamily="34" charset="0"/>
                <a:cs typeface="Arial" panose="020B0604020202020204" pitchFamily="34" charset="0"/>
              </a:rPr>
              <a:t>” (créditos) o “</a:t>
            </a:r>
            <a:r>
              <a:rPr lang="es-ES" dirty="0" err="1">
                <a:solidFill>
                  <a:schemeClr val="tx1"/>
                </a:solidFill>
                <a:latin typeface="Arial" panose="020B0604020202020204" pitchFamily="34" charset="0"/>
                <a:cs typeface="Arial" panose="020B0604020202020204" pitchFamily="34" charset="0"/>
              </a:rPr>
              <a:t>credit</a:t>
            </a:r>
            <a:r>
              <a:rPr lang="es-ES" dirty="0">
                <a:solidFill>
                  <a:schemeClr val="tx1"/>
                </a:solidFill>
                <a:latin typeface="Arial" panose="020B0604020202020204" pitchFamily="34" charset="0"/>
                <a:cs typeface="Arial" panose="020B0604020202020204" pitchFamily="34" charset="0"/>
              </a:rPr>
              <a:t> </a:t>
            </a:r>
            <a:r>
              <a:rPr lang="es-ES" dirty="0" err="1">
                <a:solidFill>
                  <a:schemeClr val="tx1"/>
                </a:solidFill>
                <a:latin typeface="Arial" panose="020B0604020202020204" pitchFamily="34" charset="0"/>
                <a:cs typeface="Arial" panose="020B0604020202020204" pitchFamily="34" charset="0"/>
              </a:rPr>
              <a:t>hours</a:t>
            </a:r>
            <a:r>
              <a:rPr lang="es-ES" dirty="0">
                <a:solidFill>
                  <a:schemeClr val="tx1"/>
                </a:solidFill>
                <a:latin typeface="Arial" panose="020B0604020202020204" pitchFamily="34" charset="0"/>
                <a:cs typeface="Arial" panose="020B0604020202020204" pitchFamily="34" charset="0"/>
              </a:rPr>
              <a:t>” (horas de crédito). Este número es aproximadamente igual al número de horas semanales que el estudiante asiste a clase para dicho curso. En general un curso tiene un valor de 1</a:t>
            </a:r>
            <a:r>
              <a:rPr lang="es-ES" dirty="0" smtClean="0">
                <a:solidFill>
                  <a:schemeClr val="tx1"/>
                </a:solidFill>
                <a:latin typeface="Arial" panose="020B0604020202020204" pitchFamily="34" charset="0"/>
                <a:cs typeface="Arial" panose="020B0604020202020204" pitchFamily="34" charset="0"/>
              </a:rPr>
              <a:t> </a:t>
            </a:r>
            <a:r>
              <a:rPr lang="es-ES" dirty="0">
                <a:solidFill>
                  <a:schemeClr val="tx1"/>
                </a:solidFill>
                <a:latin typeface="Arial" panose="020B0604020202020204" pitchFamily="34" charset="0"/>
                <a:cs typeface="Arial" panose="020B0604020202020204" pitchFamily="34" charset="0"/>
              </a:rPr>
              <a:t>a 2</a:t>
            </a:r>
            <a:r>
              <a:rPr lang="es-ES" dirty="0" smtClean="0">
                <a:solidFill>
                  <a:schemeClr val="tx1"/>
                </a:solidFill>
                <a:latin typeface="Arial" panose="020B0604020202020204" pitchFamily="34" charset="0"/>
                <a:cs typeface="Arial" panose="020B0604020202020204" pitchFamily="34" charset="0"/>
              </a:rPr>
              <a:t> créditos o mas. El </a:t>
            </a:r>
            <a:r>
              <a:rPr lang="es-ES" dirty="0">
                <a:solidFill>
                  <a:schemeClr val="tx1"/>
                </a:solidFill>
                <a:latin typeface="Arial" panose="020B0604020202020204" pitchFamily="34" charset="0"/>
                <a:cs typeface="Arial" panose="020B0604020202020204" pitchFamily="34" charset="0"/>
              </a:rPr>
              <a:t>alumno debe alcanzar un determinado número de créditos para poder graduarse. </a:t>
            </a:r>
            <a:endParaRPr lang="es-ES" dirty="0" smtClean="0">
              <a:solidFill>
                <a:schemeClr val="tx1"/>
              </a:solidFill>
              <a:latin typeface="Arial" panose="020B0604020202020204" pitchFamily="34" charset="0"/>
              <a:cs typeface="Arial" panose="020B0604020202020204" pitchFamily="34" charset="0"/>
            </a:endParaRPr>
          </a:p>
          <a:p>
            <a:r>
              <a:rPr lang="es-ES" dirty="0" smtClean="0">
                <a:solidFill>
                  <a:schemeClr val="tx1"/>
                </a:solidFill>
                <a:latin typeface="Arial" panose="020B0604020202020204" pitchFamily="34" charset="0"/>
                <a:cs typeface="Arial" panose="020B0604020202020204" pitchFamily="34" charset="0"/>
              </a:rPr>
              <a:t>Entre mas créditos ganes es mejor para poder obtener un mejor diplomas de graduación.</a:t>
            </a:r>
          </a:p>
          <a:p>
            <a:endParaRPr lang="en-US" dirty="0">
              <a:solidFill>
                <a:schemeClr val="tx1"/>
              </a:solidFill>
              <a:latin typeface="Arial" panose="020B0604020202020204" pitchFamily="34" charset="0"/>
              <a:cs typeface="Arial" panose="020B0604020202020204" pitchFamily="34" charset="0"/>
            </a:endParaRPr>
          </a:p>
        </p:txBody>
      </p:sp>
      <p:pic>
        <p:nvPicPr>
          <p:cNvPr id="1026" name="Picture 2" descr="Image result for calificaciones 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8228" y="3969572"/>
            <a:ext cx="3814355" cy="2787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40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MX" dirty="0" smtClean="0">
                <a:latin typeface="Baskerville Old Face" panose="02020602080505020303" pitchFamily="18" charset="0"/>
              </a:rPr>
              <a:t>BULL DOG TIME</a:t>
            </a:r>
            <a:endParaRPr lang="en-US" dirty="0">
              <a:latin typeface="Baskerville Old Face" panose="02020602080505020303" pitchFamily="18" charset="0"/>
            </a:endParaRPr>
          </a:p>
        </p:txBody>
      </p:sp>
      <p:sp>
        <p:nvSpPr>
          <p:cNvPr id="3" name="Content Placeholder 2"/>
          <p:cNvSpPr>
            <a:spLocks noGrp="1"/>
          </p:cNvSpPr>
          <p:nvPr>
            <p:ph idx="1"/>
          </p:nvPr>
        </p:nvSpPr>
        <p:spPr>
          <a:xfrm>
            <a:off x="677334" y="1716452"/>
            <a:ext cx="8596668" cy="2267720"/>
          </a:xfrm>
        </p:spPr>
        <p:txBody>
          <a:bodyPr/>
          <a:lstStyle/>
          <a:p>
            <a:r>
              <a:rPr lang="es-MX" dirty="0" smtClean="0">
                <a:solidFill>
                  <a:schemeClr val="tx1"/>
                </a:solidFill>
                <a:latin typeface="Arial" panose="020B0604020202020204" pitchFamily="34" charset="0"/>
                <a:cs typeface="Arial" panose="020B0604020202020204" pitchFamily="34" charset="0"/>
              </a:rPr>
              <a:t>El Bull </a:t>
            </a:r>
            <a:r>
              <a:rPr lang="es-MX" dirty="0" err="1" smtClean="0">
                <a:solidFill>
                  <a:schemeClr val="tx1"/>
                </a:solidFill>
                <a:latin typeface="Arial" panose="020B0604020202020204" pitchFamily="34" charset="0"/>
                <a:cs typeface="Arial" panose="020B0604020202020204" pitchFamily="34" charset="0"/>
              </a:rPr>
              <a:t>Dog</a:t>
            </a:r>
            <a:r>
              <a:rPr lang="es-MX" dirty="0" smtClean="0">
                <a:solidFill>
                  <a:schemeClr val="tx1"/>
                </a:solidFill>
                <a:latin typeface="Arial" panose="020B0604020202020204" pitchFamily="34" charset="0"/>
                <a:cs typeface="Arial" panose="020B0604020202020204" pitchFamily="34" charset="0"/>
              </a:rPr>
              <a:t> Time es una clase que tomamos ciertos días del mes, es una clase donde te reúnes con compañeros de tu mismo nivel de grado y se trabaja o habla acerca de temas relacionados sobre la escuela, para tomar esta clase lo que hace la escuela es recortar minutos de nuestras clases para que así tengamos nuestro Bull </a:t>
            </a:r>
            <a:r>
              <a:rPr lang="es-MX" dirty="0" err="1" smtClean="0">
                <a:solidFill>
                  <a:schemeClr val="tx1"/>
                </a:solidFill>
                <a:latin typeface="Arial" panose="020B0604020202020204" pitchFamily="34" charset="0"/>
                <a:cs typeface="Arial" panose="020B0604020202020204" pitchFamily="34" charset="0"/>
              </a:rPr>
              <a:t>Dog</a:t>
            </a:r>
            <a:r>
              <a:rPr lang="es-MX" dirty="0" smtClean="0">
                <a:solidFill>
                  <a:schemeClr val="tx1"/>
                </a:solidFill>
                <a:latin typeface="Arial" panose="020B0604020202020204" pitchFamily="34" charset="0"/>
                <a:cs typeface="Arial" panose="020B0604020202020204" pitchFamily="34" charset="0"/>
              </a:rPr>
              <a:t> Time, esta clase se toma por lo general 1 o 2 veces por mes después del cuarto periodo. </a:t>
            </a:r>
            <a:endParaRPr lang="en-US" dirty="0">
              <a:solidFill>
                <a:schemeClr val="tx1"/>
              </a:solidFill>
              <a:latin typeface="Arial" panose="020B0604020202020204" pitchFamily="34" charset="0"/>
              <a:cs typeface="Arial" panose="020B0604020202020204" pitchFamily="34" charset="0"/>
            </a:endParaRPr>
          </a:p>
        </p:txBody>
      </p:sp>
      <p:pic>
        <p:nvPicPr>
          <p:cNvPr id="1026" name="Picture 2" descr="Resultado de imagen para bull dog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9852" y="3619362"/>
            <a:ext cx="3370217" cy="2943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1986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09155"/>
            <a:ext cx="8596668" cy="1320800"/>
          </a:xfrm>
        </p:spPr>
        <p:txBody>
          <a:bodyPr/>
          <a:lstStyle/>
          <a:p>
            <a:pPr algn="ctr"/>
            <a:r>
              <a:rPr lang="es-MX" dirty="0" smtClean="0">
                <a:latin typeface="Baskerville Old Face" panose="02020602080505020303" pitchFamily="18" charset="0"/>
              </a:rPr>
              <a:t>Horario Escolar</a:t>
            </a:r>
            <a:endParaRPr lang="en-US" dirty="0">
              <a:latin typeface="Baskerville Old Face" panose="02020602080505020303" pitchFamily="18" charset="0"/>
            </a:endParaRPr>
          </a:p>
        </p:txBody>
      </p:sp>
      <p:sp>
        <p:nvSpPr>
          <p:cNvPr id="4" name="TextBox 3"/>
          <p:cNvSpPr txBox="1"/>
          <p:nvPr/>
        </p:nvSpPr>
        <p:spPr>
          <a:xfrm>
            <a:off x="509451" y="1076850"/>
            <a:ext cx="9405258" cy="923330"/>
          </a:xfrm>
          <a:prstGeom prst="rect">
            <a:avLst/>
          </a:prstGeom>
          <a:noFill/>
        </p:spPr>
        <p:txBody>
          <a:bodyPr wrap="square" rtlCol="0">
            <a:spAutoFit/>
          </a:bodyPr>
          <a:lstStyle/>
          <a:p>
            <a:pPr algn="ctr"/>
            <a:r>
              <a:rPr lang="es-MX" dirty="0" smtClean="0">
                <a:latin typeface="Arial" panose="020B0604020202020204" pitchFamily="34" charset="0"/>
                <a:cs typeface="Arial" panose="020B0604020202020204" pitchFamily="34" charset="0"/>
              </a:rPr>
              <a:t>Las clases comienzan de 7:45 de la mañana y terminan a las 3:15 de la tarde. Como puedes ver abajo, tenemos 3 tipos de horarios diferentes el Regular Schedule, Bull </a:t>
            </a:r>
            <a:r>
              <a:rPr lang="es-MX" dirty="0" err="1" smtClean="0">
                <a:latin typeface="Arial" panose="020B0604020202020204" pitchFamily="34" charset="0"/>
                <a:cs typeface="Arial" panose="020B0604020202020204" pitchFamily="34" charset="0"/>
              </a:rPr>
              <a:t>Dog</a:t>
            </a:r>
            <a:r>
              <a:rPr lang="es-MX" dirty="0" smtClean="0">
                <a:latin typeface="Arial" panose="020B0604020202020204" pitchFamily="34" charset="0"/>
                <a:cs typeface="Arial" panose="020B0604020202020204" pitchFamily="34" charset="0"/>
              </a:rPr>
              <a:t> Time Schedule y </a:t>
            </a:r>
            <a:r>
              <a:rPr lang="es-MX" dirty="0" err="1" smtClean="0">
                <a:latin typeface="Arial" panose="020B0604020202020204" pitchFamily="34" charset="0"/>
                <a:cs typeface="Arial" panose="020B0604020202020204" pitchFamily="34" charset="0"/>
              </a:rPr>
              <a:t>Hour</a:t>
            </a:r>
            <a:r>
              <a:rPr lang="es-MX" dirty="0" smtClean="0">
                <a:latin typeface="Arial" panose="020B0604020202020204" pitchFamily="34" charset="0"/>
                <a:cs typeface="Arial" panose="020B0604020202020204" pitchFamily="34" charset="0"/>
              </a:rPr>
              <a:t> </a:t>
            </a:r>
            <a:r>
              <a:rPr lang="es-MX" dirty="0" err="1" smtClean="0">
                <a:latin typeface="Arial" panose="020B0604020202020204" pitchFamily="34" charset="0"/>
                <a:cs typeface="Arial" panose="020B0604020202020204" pitchFamily="34" charset="0"/>
              </a:rPr>
              <a:t>Delay</a:t>
            </a:r>
            <a:r>
              <a:rPr lang="es-MX" dirty="0" smtClean="0">
                <a:latin typeface="Arial" panose="020B0604020202020204" pitchFamily="34" charset="0"/>
                <a:cs typeface="Arial" panose="020B0604020202020204" pitchFamily="34" charset="0"/>
              </a:rPr>
              <a:t> Schedule.</a:t>
            </a:r>
            <a:endParaRPr lang="en-US"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2183040"/>
            <a:ext cx="3572828" cy="4505142"/>
          </a:xfrm>
          <a:prstGeom prst="rect">
            <a:avLst/>
          </a:prstGeom>
        </p:spPr>
      </p:pic>
      <p:sp>
        <p:nvSpPr>
          <p:cNvPr id="6" name="TextBox 5"/>
          <p:cNvSpPr txBox="1"/>
          <p:nvPr/>
        </p:nvSpPr>
        <p:spPr>
          <a:xfrm>
            <a:off x="4727474" y="3271790"/>
            <a:ext cx="4743098" cy="1477328"/>
          </a:xfrm>
          <a:prstGeom prst="rect">
            <a:avLst/>
          </a:prstGeom>
          <a:noFill/>
        </p:spPr>
        <p:txBody>
          <a:bodyPr wrap="square" rtlCol="0">
            <a:spAutoFit/>
          </a:bodyPr>
          <a:lstStyle/>
          <a:p>
            <a:pPr algn="ctr"/>
            <a:r>
              <a:rPr lang="es-MX" dirty="0" smtClean="0">
                <a:latin typeface="Arial" panose="020B0604020202020204" pitchFamily="34" charset="0"/>
                <a:cs typeface="Arial" panose="020B0604020202020204" pitchFamily="34" charset="0"/>
              </a:rPr>
              <a:t>El </a:t>
            </a:r>
            <a:r>
              <a:rPr lang="es-MX" b="1" dirty="0" smtClean="0">
                <a:latin typeface="Arial" panose="020B0604020202020204" pitchFamily="34" charset="0"/>
                <a:cs typeface="Arial" panose="020B0604020202020204" pitchFamily="34" charset="0"/>
              </a:rPr>
              <a:t>REGULAR SCHEDULE </a:t>
            </a:r>
            <a:r>
              <a:rPr lang="es-MX" dirty="0" smtClean="0">
                <a:latin typeface="Arial" panose="020B0604020202020204" pitchFamily="34" charset="0"/>
                <a:cs typeface="Arial" panose="020B0604020202020204" pitchFamily="34" charset="0"/>
              </a:rPr>
              <a:t>es nuestro horario principal para todo el año donde nos muestra a que hora comienzan y terminan nuestras clases cada día incluyendo los lonches A y C.</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35405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9074" y="2125312"/>
            <a:ext cx="4233726" cy="4585063"/>
          </a:xfrm>
          <a:prstGeom prst="rect">
            <a:avLst/>
          </a:prstGeom>
        </p:spPr>
      </p:pic>
      <p:sp>
        <p:nvSpPr>
          <p:cNvPr id="6" name="TextBox 5"/>
          <p:cNvSpPr txBox="1"/>
          <p:nvPr/>
        </p:nvSpPr>
        <p:spPr>
          <a:xfrm>
            <a:off x="6739074" y="232486"/>
            <a:ext cx="4233726" cy="1754326"/>
          </a:xfrm>
          <a:prstGeom prst="rect">
            <a:avLst/>
          </a:prstGeom>
          <a:noFill/>
        </p:spPr>
        <p:txBody>
          <a:bodyPr wrap="square" rtlCol="0">
            <a:spAutoFit/>
          </a:bodyPr>
          <a:lstStyle/>
          <a:p>
            <a:r>
              <a:rPr lang="es-MX" dirty="0" smtClean="0">
                <a:latin typeface="Arial" panose="020B0604020202020204" pitchFamily="34" charset="0"/>
                <a:cs typeface="Arial" panose="020B0604020202020204" pitchFamily="34" charset="0"/>
              </a:rPr>
              <a:t>El </a:t>
            </a:r>
            <a:r>
              <a:rPr lang="es-MX" b="1" dirty="0" smtClean="0">
                <a:latin typeface="Arial" panose="020B0604020202020204" pitchFamily="34" charset="0"/>
                <a:cs typeface="Arial" panose="020B0604020202020204" pitchFamily="34" charset="0"/>
              </a:rPr>
              <a:t>BULL DOG TIME SCHEDULE</a:t>
            </a:r>
            <a:r>
              <a:rPr lang="es-MX" dirty="0" smtClean="0">
                <a:latin typeface="Arial" panose="020B0604020202020204" pitchFamily="34" charset="0"/>
                <a:cs typeface="Arial" panose="020B0604020202020204" pitchFamily="34" charset="0"/>
              </a:rPr>
              <a:t>, como ya habíamos mencionado antes, esta clase se toma ciertos días del mes y cuando esto sucede, el horario de clases cambia como podemos ver abajo.</a:t>
            </a:r>
            <a:endParaRPr lang="en-US"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476" y="2125312"/>
            <a:ext cx="3918585" cy="4633412"/>
          </a:xfrm>
          <a:prstGeom prst="rect">
            <a:avLst/>
          </a:prstGeom>
        </p:spPr>
      </p:pic>
      <p:sp>
        <p:nvSpPr>
          <p:cNvPr id="8" name="TextBox 7"/>
          <p:cNvSpPr txBox="1"/>
          <p:nvPr/>
        </p:nvSpPr>
        <p:spPr>
          <a:xfrm>
            <a:off x="0" y="93987"/>
            <a:ext cx="5839097" cy="2031325"/>
          </a:xfrm>
          <a:prstGeom prst="rect">
            <a:avLst/>
          </a:prstGeom>
          <a:noFill/>
        </p:spPr>
        <p:txBody>
          <a:bodyPr wrap="square" rtlCol="0">
            <a:spAutoFit/>
          </a:bodyPr>
          <a:lstStyle/>
          <a:p>
            <a:r>
              <a:rPr lang="es-MX" dirty="0" smtClean="0">
                <a:latin typeface="Arial" panose="020B0604020202020204" pitchFamily="34" charset="0"/>
                <a:cs typeface="Arial" panose="020B0604020202020204" pitchFamily="34" charset="0"/>
              </a:rPr>
              <a:t>El</a:t>
            </a:r>
            <a:r>
              <a:rPr lang="es-MX" b="1" dirty="0" smtClean="0">
                <a:latin typeface="Arial" panose="020B0604020202020204" pitchFamily="34" charset="0"/>
                <a:cs typeface="Arial" panose="020B0604020202020204" pitchFamily="34" charset="0"/>
              </a:rPr>
              <a:t> HOUR DELAY SCHEDULE</a:t>
            </a:r>
            <a:r>
              <a:rPr lang="es-MX" dirty="0" smtClean="0">
                <a:latin typeface="Arial" panose="020B0604020202020204" pitchFamily="34" charset="0"/>
                <a:cs typeface="Arial" panose="020B0604020202020204" pitchFamily="34" charset="0"/>
              </a:rPr>
              <a:t>, es cuando entramos 2 horas tarde a la escuela ya sea por que el clima esta mal como por ejemplo las nevadas, neblina, las calles se congelan y eso impide a los autobuses manejar y es por eso que la escuela decide que las clases comiencen 2 horas mas tarde para prevenir algún accidente o incluso pueden llegar a suspender clases.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0482583"/>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223</TotalTime>
  <Words>1365</Words>
  <Application>Microsoft Office PowerPoint</Application>
  <PresentationFormat>Widescreen</PresentationFormat>
  <Paragraphs>77</Paragraphs>
  <Slides>15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Arial</vt:lpstr>
      <vt:lpstr>Arial Black</vt:lpstr>
      <vt:lpstr>Baskerville Old Face</vt:lpstr>
      <vt:lpstr>Calibri</vt:lpstr>
      <vt:lpstr>Century Schoolbook</vt:lpstr>
      <vt:lpstr>Times New Roman</vt:lpstr>
      <vt:lpstr>Trebuchet MS</vt:lpstr>
      <vt:lpstr>Wingdings</vt:lpstr>
      <vt:lpstr>Wingdings 3</vt:lpstr>
      <vt:lpstr>Facet</vt:lpstr>
      <vt:lpstr>PowerPoint Presentation</vt:lpstr>
      <vt:lpstr>PowerPoint Presentation</vt:lpstr>
      <vt:lpstr>PowerPoint Presentation</vt:lpstr>
      <vt:lpstr>PowerPoint Presentation</vt:lpstr>
      <vt:lpstr>Clases</vt:lpstr>
      <vt:lpstr>Créditos</vt:lpstr>
      <vt:lpstr>BULL DOG TIME</vt:lpstr>
      <vt:lpstr>Horario Escolar</vt:lpstr>
      <vt:lpstr>PowerPoint Presentation</vt:lpstr>
      <vt:lpstr>Mi ingles no es muy bueno, ¿Qué debo hacer para no reprobar las materias?</vt:lpstr>
      <vt:lpstr>¿Como puedo saber mi rendimiento en mis materias y quien puede ayudarme?</vt:lpstr>
      <vt:lpstr>¿Es importante tomar los exámenes SAT y ACT?</vt:lpstr>
      <vt:lpstr>Latino Education Group </vt:lpstr>
      <vt:lpstr>PowerPoint Presentation</vt:lpstr>
      <vt:lpstr>PowerPoint Presentation</vt:lpstr>
    </vt:vector>
  </TitlesOfParts>
  <Company>Bartholomew Consolidated School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Victoria Montano</dc:creator>
  <cp:lastModifiedBy>Sue Green</cp:lastModifiedBy>
  <cp:revision>34</cp:revision>
  <cp:lastPrinted>2018-04-18T19:47:14Z</cp:lastPrinted>
  <dcterms:created xsi:type="dcterms:W3CDTF">2018-02-04T01:06:54Z</dcterms:created>
  <dcterms:modified xsi:type="dcterms:W3CDTF">2018-05-01T12:36:54Z</dcterms:modified>
</cp:coreProperties>
</file>